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22"/>
    <p:restoredTop sz="94663"/>
  </p:normalViewPr>
  <p:slideViewPr>
    <p:cSldViewPr snapToGrid="0" snapToObjects="1">
      <p:cViewPr>
        <p:scale>
          <a:sx n="180" d="100"/>
          <a:sy n="180" d="100"/>
        </p:scale>
        <p:origin x="3272" y="1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CDE5-781D-D748-B146-328D77D37F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51BC9C-482E-DB4A-B261-A17EA54F67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424FC3-F87A-A447-8FDB-279DA4C950CB}"/>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5" name="Footer Placeholder 4">
            <a:extLst>
              <a:ext uri="{FF2B5EF4-FFF2-40B4-BE49-F238E27FC236}">
                <a16:creationId xmlns:a16="http://schemas.microsoft.com/office/drawing/2014/main" id="{FAA72D47-555F-594F-82B9-4D014B054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BD273-4BB5-2E4D-8204-A661A870A551}"/>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400477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46FE0-F7BE-3849-A93A-5747FBD39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CFEE1A-BC5F-C344-9B8F-1783996026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2FE6F-5A2B-2946-AFAE-28422AEBEBD2}"/>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5" name="Footer Placeholder 4">
            <a:extLst>
              <a:ext uri="{FF2B5EF4-FFF2-40B4-BE49-F238E27FC236}">
                <a16:creationId xmlns:a16="http://schemas.microsoft.com/office/drawing/2014/main" id="{10A93B66-B28D-5A40-8F4D-213298FDE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9E17D-1889-6F46-8F29-D42599E87E88}"/>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887429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BD570A-0B3B-3B43-952C-D94FA9C70A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489B57-1BDA-2F44-BD68-27D08D7048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FFA8A-FC1F-8D45-BF8E-3F91B81A92C1}"/>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5" name="Footer Placeholder 4">
            <a:extLst>
              <a:ext uri="{FF2B5EF4-FFF2-40B4-BE49-F238E27FC236}">
                <a16:creationId xmlns:a16="http://schemas.microsoft.com/office/drawing/2014/main" id="{BF5FA9A5-CB73-B540-BB39-F93C54DD0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3E7A2-90F0-6843-92F1-8447E94143F8}"/>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203666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4D1E-35EC-1947-B0C5-ECC9A4634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B7C82-EBF5-6848-AB2A-F97046F98D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6E4DA-2100-0E48-AC6A-05DBB8AA214C}"/>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5" name="Footer Placeholder 4">
            <a:extLst>
              <a:ext uri="{FF2B5EF4-FFF2-40B4-BE49-F238E27FC236}">
                <a16:creationId xmlns:a16="http://schemas.microsoft.com/office/drawing/2014/main" id="{2AC30A63-3BC0-CC4F-8928-C8D6CF750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C9EC6-E1AE-2843-BA0E-F8774AC2BCF3}"/>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56564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B5A5-1B65-D747-8FC5-5742E87F9B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4DF123-993D-9749-B1E5-048B56F712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7A0C22-07E0-5343-B240-26966D48A925}"/>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5" name="Footer Placeholder 4">
            <a:extLst>
              <a:ext uri="{FF2B5EF4-FFF2-40B4-BE49-F238E27FC236}">
                <a16:creationId xmlns:a16="http://schemas.microsoft.com/office/drawing/2014/main" id="{9241FA02-B74B-9F4B-95CD-B307F18D1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1A1FD-8FF9-A64D-B25F-AD88A86C6C88}"/>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151213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4EF2-2392-CD40-9944-B11157549B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FC792-4724-AF40-9183-823A033273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496FE4-E37E-8A45-8E1E-93AC8FF192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275D4-0B55-B944-9F37-32905935BEE0}"/>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6" name="Footer Placeholder 5">
            <a:extLst>
              <a:ext uri="{FF2B5EF4-FFF2-40B4-BE49-F238E27FC236}">
                <a16:creationId xmlns:a16="http://schemas.microsoft.com/office/drawing/2014/main" id="{C3C0D780-5642-F944-B2D0-D5B10879D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F4C24-8217-4640-9477-133C66207988}"/>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3610591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4591-ADD2-0F41-9730-0AECFE1025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5F9AD6-AB36-0C4D-8EF8-5CB032E09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98CBB2-9D21-234A-B6A5-9C79EA71B1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4759A3-9EBC-E849-BAAB-4502030D7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5D024B-CFB5-DC40-BCD0-41DE1BBA4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C1F70-50D0-AF4D-8802-32F56F3DC4BF}"/>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8" name="Footer Placeholder 7">
            <a:extLst>
              <a:ext uri="{FF2B5EF4-FFF2-40B4-BE49-F238E27FC236}">
                <a16:creationId xmlns:a16="http://schemas.microsoft.com/office/drawing/2014/main" id="{A926CD8D-43FB-E344-8874-DD4068B5A1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B5A32-C26D-8F46-89E2-D63ED087EE9D}"/>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206482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3CE6-CE93-E748-BBEE-5D6421B75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4B7C8C-4055-EA4A-AE08-7B4C782C716F}"/>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4" name="Footer Placeholder 3">
            <a:extLst>
              <a:ext uri="{FF2B5EF4-FFF2-40B4-BE49-F238E27FC236}">
                <a16:creationId xmlns:a16="http://schemas.microsoft.com/office/drawing/2014/main" id="{52D53603-8733-A646-8627-886BCE984B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2FFF5-6BC7-514D-BB70-AB4C2C389C8B}"/>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2934702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80244D-9137-0D41-8AE7-483FD63EF4E2}"/>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3" name="Footer Placeholder 2">
            <a:extLst>
              <a:ext uri="{FF2B5EF4-FFF2-40B4-BE49-F238E27FC236}">
                <a16:creationId xmlns:a16="http://schemas.microsoft.com/office/drawing/2014/main" id="{69A0BC97-AD28-4F48-84FC-7D8FAC641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F42E7E-3D1B-5C43-9DDE-6220A249808B}"/>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3917440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EEDD-861D-B64C-AB1D-CAF29F9C9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8FC729-3005-C341-A0E4-76BEE7AC0C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F471F6-A514-A443-A00E-29201E052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5B470A-D81F-C845-9ED2-0170AA44E72B}"/>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6" name="Footer Placeholder 5">
            <a:extLst>
              <a:ext uri="{FF2B5EF4-FFF2-40B4-BE49-F238E27FC236}">
                <a16:creationId xmlns:a16="http://schemas.microsoft.com/office/drawing/2014/main" id="{8AC30795-EF33-4D44-8482-BBF5820FD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5033F-EE7E-E84B-AC09-3D79B2B7688C}"/>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902816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40E5-802C-284B-867B-2DCE28C10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0CD132-A3E5-5342-8DC2-667CDA0157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3CC968-9612-6C4A-85A1-B987BD965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281FFD-5633-BA4D-86BA-2FBECFD748CA}"/>
              </a:ext>
            </a:extLst>
          </p:cNvPr>
          <p:cNvSpPr>
            <a:spLocks noGrp="1"/>
          </p:cNvSpPr>
          <p:nvPr>
            <p:ph type="dt" sz="half" idx="10"/>
          </p:nvPr>
        </p:nvSpPr>
        <p:spPr/>
        <p:txBody>
          <a:bodyPr/>
          <a:lstStyle/>
          <a:p>
            <a:fld id="{599B1595-6496-1A49-A0F5-400FD8138A0C}" type="datetimeFigureOut">
              <a:rPr lang="en-US" smtClean="0"/>
              <a:t>2/19/19</a:t>
            </a:fld>
            <a:endParaRPr lang="en-US"/>
          </a:p>
        </p:txBody>
      </p:sp>
      <p:sp>
        <p:nvSpPr>
          <p:cNvPr id="6" name="Footer Placeholder 5">
            <a:extLst>
              <a:ext uri="{FF2B5EF4-FFF2-40B4-BE49-F238E27FC236}">
                <a16:creationId xmlns:a16="http://schemas.microsoft.com/office/drawing/2014/main" id="{5E44AD45-4BA5-5E40-BE98-151BB260A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FF06A-C369-DF42-B34B-48074E0265E3}"/>
              </a:ext>
            </a:extLst>
          </p:cNvPr>
          <p:cNvSpPr>
            <a:spLocks noGrp="1"/>
          </p:cNvSpPr>
          <p:nvPr>
            <p:ph type="sldNum" sz="quarter" idx="12"/>
          </p:nvPr>
        </p:nvSpPr>
        <p:spPr/>
        <p:txBody>
          <a:bodyPr/>
          <a:lstStyle/>
          <a:p>
            <a:fld id="{847DA19D-D47F-4B47-9419-99EECCC65FDC}" type="slidenum">
              <a:rPr lang="en-US" smtClean="0"/>
              <a:t>‹#›</a:t>
            </a:fld>
            <a:endParaRPr lang="en-US"/>
          </a:p>
        </p:txBody>
      </p:sp>
    </p:spTree>
    <p:extLst>
      <p:ext uri="{BB962C8B-B14F-4D97-AF65-F5344CB8AC3E}">
        <p14:creationId xmlns:p14="http://schemas.microsoft.com/office/powerpoint/2010/main" val="1391715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4BC3AA-A702-5E40-A2F3-754DC70D21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CEB882-D8FD-8549-9FD7-02C81F5DB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D997C-4C66-CC49-9F88-1D694EAA55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B1595-6496-1A49-A0F5-400FD8138A0C}" type="datetimeFigureOut">
              <a:rPr lang="en-US" smtClean="0"/>
              <a:t>2/19/19</a:t>
            </a:fld>
            <a:endParaRPr lang="en-US"/>
          </a:p>
        </p:txBody>
      </p:sp>
      <p:sp>
        <p:nvSpPr>
          <p:cNvPr id="5" name="Footer Placeholder 4">
            <a:extLst>
              <a:ext uri="{FF2B5EF4-FFF2-40B4-BE49-F238E27FC236}">
                <a16:creationId xmlns:a16="http://schemas.microsoft.com/office/drawing/2014/main" id="{BE18F0F4-6C6F-0E42-9DED-C5A5A0B7C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09444E-E946-8E4A-9B8F-2E01A7F9F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DA19D-D47F-4B47-9419-99EECCC65FDC}" type="slidenum">
              <a:rPr lang="en-US" smtClean="0"/>
              <a:t>‹#›</a:t>
            </a:fld>
            <a:endParaRPr lang="en-US"/>
          </a:p>
        </p:txBody>
      </p:sp>
    </p:spTree>
    <p:extLst>
      <p:ext uri="{BB962C8B-B14F-4D97-AF65-F5344CB8AC3E}">
        <p14:creationId xmlns:p14="http://schemas.microsoft.com/office/powerpoint/2010/main" val="979476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7B0E-FF7F-E149-B57A-AE876E2029B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3C3C177-3656-7D4F-9B74-CA1F5A27537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AE8FCE2-A610-DF41-AF83-A964E4284B02}"/>
              </a:ext>
            </a:extLst>
          </p:cNvPr>
          <p:cNvPicPr>
            <a:picLocks noChangeAspect="1"/>
          </p:cNvPicPr>
          <p:nvPr/>
        </p:nvPicPr>
        <p:blipFill rotWithShape="1">
          <a:blip r:embed="rId2"/>
          <a:srcRect b="41515"/>
          <a:stretch/>
        </p:blipFill>
        <p:spPr>
          <a:xfrm>
            <a:off x="1" y="0"/>
            <a:ext cx="12192000" cy="9227671"/>
          </a:xfrm>
          <a:prstGeom prst="rect">
            <a:avLst/>
          </a:prstGeom>
        </p:spPr>
      </p:pic>
    </p:spTree>
    <p:extLst>
      <p:ext uri="{BB962C8B-B14F-4D97-AF65-F5344CB8AC3E}">
        <p14:creationId xmlns:p14="http://schemas.microsoft.com/office/powerpoint/2010/main" val="3196260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7AABC-98FD-8843-8AF2-7321ED2C2017}"/>
              </a:ext>
            </a:extLst>
          </p:cNvPr>
          <p:cNvSpPr>
            <a:spLocks noGrp="1"/>
          </p:cNvSpPr>
          <p:nvPr>
            <p:ph type="title"/>
          </p:nvPr>
        </p:nvSpPr>
        <p:spPr/>
        <p:txBody>
          <a:bodyPr/>
          <a:lstStyle/>
          <a:p>
            <a:r>
              <a:rPr lang="en-US" b="1" dirty="0">
                <a:solidFill>
                  <a:srgbClr val="00B0F0"/>
                </a:solidFill>
              </a:rPr>
              <a:t>CAPITAL BUDGET– </a:t>
            </a:r>
            <a:r>
              <a:rPr lang="en-US" dirty="0"/>
              <a:t>FUNDING COMES FROM</a:t>
            </a:r>
          </a:p>
        </p:txBody>
      </p:sp>
      <p:pic>
        <p:nvPicPr>
          <p:cNvPr id="6" name="Content Placeholder 5">
            <a:extLst>
              <a:ext uri="{FF2B5EF4-FFF2-40B4-BE49-F238E27FC236}">
                <a16:creationId xmlns:a16="http://schemas.microsoft.com/office/drawing/2014/main" id="{9657080C-26BA-0243-BC61-F594913EEBE2}"/>
              </a:ext>
            </a:extLst>
          </p:cNvPr>
          <p:cNvPicPr>
            <a:picLocks noGrp="1" noChangeAspect="1"/>
          </p:cNvPicPr>
          <p:nvPr>
            <p:ph idx="1"/>
          </p:nvPr>
        </p:nvPicPr>
        <p:blipFill>
          <a:blip r:embed="rId2"/>
          <a:stretch>
            <a:fillRect/>
          </a:stretch>
        </p:blipFill>
        <p:spPr>
          <a:xfrm>
            <a:off x="1336011" y="1768605"/>
            <a:ext cx="9034278" cy="4123826"/>
          </a:xfrm>
        </p:spPr>
      </p:pic>
      <p:pic>
        <p:nvPicPr>
          <p:cNvPr id="9" name="Picture 8">
            <a:extLst>
              <a:ext uri="{FF2B5EF4-FFF2-40B4-BE49-F238E27FC236}">
                <a16:creationId xmlns:a16="http://schemas.microsoft.com/office/drawing/2014/main" id="{A8626CDE-47C0-644F-BCFD-AE9BFE7B1014}"/>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403273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p:txBody>
          <a:bodyPr/>
          <a:lstStyle/>
          <a:p>
            <a:r>
              <a:rPr lang="en-US" b="1" dirty="0">
                <a:solidFill>
                  <a:srgbClr val="00B0F0"/>
                </a:solidFill>
              </a:rPr>
              <a:t>CAPITAL BUDGET- </a:t>
            </a:r>
            <a:r>
              <a:rPr lang="en-US" b="1" dirty="0"/>
              <a:t>MAJOR CAPITAL PROJECTS</a:t>
            </a:r>
            <a:endParaRPr lang="en-US" dirty="0"/>
          </a:p>
        </p:txBody>
      </p:sp>
      <p:pic>
        <p:nvPicPr>
          <p:cNvPr id="8" name="Content Placeholder 7">
            <a:extLst>
              <a:ext uri="{FF2B5EF4-FFF2-40B4-BE49-F238E27FC236}">
                <a16:creationId xmlns:a16="http://schemas.microsoft.com/office/drawing/2014/main" id="{D482FDEC-C221-7147-9EE8-F2E2F03B3B0D}"/>
              </a:ext>
            </a:extLst>
          </p:cNvPr>
          <p:cNvPicPr>
            <a:picLocks noGrp="1" noChangeAspect="1"/>
          </p:cNvPicPr>
          <p:nvPr>
            <p:ph idx="1"/>
          </p:nvPr>
        </p:nvPicPr>
        <p:blipFill>
          <a:blip r:embed="rId2"/>
          <a:stretch>
            <a:fillRect/>
          </a:stretch>
        </p:blipFill>
        <p:spPr>
          <a:xfrm>
            <a:off x="5186241" y="1381914"/>
            <a:ext cx="6166093" cy="4084645"/>
          </a:xfrm>
        </p:spPr>
      </p:pic>
      <p:sp>
        <p:nvSpPr>
          <p:cNvPr id="6" name="Text Placeholder 5">
            <a:extLst>
              <a:ext uri="{FF2B5EF4-FFF2-40B4-BE49-F238E27FC236}">
                <a16:creationId xmlns:a16="http://schemas.microsoft.com/office/drawing/2014/main" id="{4F28D486-11D9-CD44-944A-1610E5CDCEAB}"/>
              </a:ext>
            </a:extLst>
          </p:cNvPr>
          <p:cNvSpPr>
            <a:spLocks noGrp="1"/>
          </p:cNvSpPr>
          <p:nvPr>
            <p:ph type="body" sz="half" idx="2"/>
          </p:nvPr>
        </p:nvSpPr>
        <p:spPr>
          <a:xfrm>
            <a:off x="839788" y="2119422"/>
            <a:ext cx="3932237" cy="3749565"/>
          </a:xfrm>
        </p:spPr>
        <p:txBody>
          <a:bodyPr>
            <a:normAutofit lnSpcReduction="10000"/>
          </a:bodyPr>
          <a:lstStyle/>
          <a:p>
            <a:r>
              <a:rPr lang="en-CA" sz="2400" b="1" dirty="0">
                <a:solidFill>
                  <a:srgbClr val="FF0000"/>
                </a:solidFill>
              </a:rPr>
              <a:t>WATER &amp; SEWER</a:t>
            </a:r>
          </a:p>
          <a:p>
            <a:endParaRPr lang="en-CA" dirty="0"/>
          </a:p>
          <a:p>
            <a:r>
              <a:rPr lang="en-CA" dirty="0"/>
              <a:t>Clean drinking water and sewage treatment are the backbone of every community.  </a:t>
            </a:r>
          </a:p>
          <a:p>
            <a:r>
              <a:rPr lang="en-CA" dirty="0"/>
              <a:t>These pieces of infrastructure have serviced the needs of past generations, continue to service the current   generation and will, with continuing investment, service the needs of future generations. </a:t>
            </a:r>
          </a:p>
          <a:p>
            <a:r>
              <a:rPr lang="en-CA" dirty="0"/>
              <a:t>In every facet of our lives we require access to clean drinking water and the ability to properly dispose of our waste. </a:t>
            </a:r>
          </a:p>
          <a:p>
            <a:br>
              <a:rPr lang="en-CA" dirty="0"/>
            </a:br>
            <a:endParaRPr lang="en-CA" dirty="0"/>
          </a:p>
          <a:p>
            <a:endParaRPr lang="en-US" dirty="0"/>
          </a:p>
        </p:txBody>
      </p:sp>
      <p:pic>
        <p:nvPicPr>
          <p:cNvPr id="5" name="Picture 4">
            <a:extLst>
              <a:ext uri="{FF2B5EF4-FFF2-40B4-BE49-F238E27FC236}">
                <a16:creationId xmlns:a16="http://schemas.microsoft.com/office/drawing/2014/main" id="{C517B0D4-BA0F-BE44-8B1C-8DA33AFC9696}"/>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236038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a:xfrm>
            <a:off x="838200" y="365125"/>
            <a:ext cx="10515600" cy="1325563"/>
          </a:xfrm>
        </p:spPr>
        <p:txBody>
          <a:bodyPr/>
          <a:lstStyle/>
          <a:p>
            <a:r>
              <a:rPr lang="en-US" b="1" dirty="0">
                <a:solidFill>
                  <a:srgbClr val="00B0F0"/>
                </a:solidFill>
              </a:rPr>
              <a:t>CAPITAL BUDGET- </a:t>
            </a:r>
            <a:r>
              <a:rPr lang="en-US" b="1" dirty="0"/>
              <a:t>MAJOR CAPITAL PROJECTS</a:t>
            </a:r>
            <a:endParaRPr lang="en-US" dirty="0"/>
          </a:p>
        </p:txBody>
      </p:sp>
      <p:pic>
        <p:nvPicPr>
          <p:cNvPr id="14" name="Content Placeholder 13">
            <a:extLst>
              <a:ext uri="{FF2B5EF4-FFF2-40B4-BE49-F238E27FC236}">
                <a16:creationId xmlns:a16="http://schemas.microsoft.com/office/drawing/2014/main" id="{1CD793D3-A006-E14F-BDEE-115114A70135}"/>
              </a:ext>
            </a:extLst>
          </p:cNvPr>
          <p:cNvPicPr>
            <a:picLocks noGrp="1" noChangeAspect="1"/>
          </p:cNvPicPr>
          <p:nvPr>
            <p:ph sz="half" idx="2"/>
          </p:nvPr>
        </p:nvPicPr>
        <p:blipFill>
          <a:blip r:embed="rId2"/>
          <a:stretch>
            <a:fillRect/>
          </a:stretch>
        </p:blipFill>
        <p:spPr>
          <a:xfrm>
            <a:off x="7038754" y="2279468"/>
            <a:ext cx="3332913" cy="2206807"/>
          </a:xfrm>
        </p:spPr>
      </p:pic>
      <p:pic>
        <p:nvPicPr>
          <p:cNvPr id="12" name="Content Placeholder 11">
            <a:extLst>
              <a:ext uri="{FF2B5EF4-FFF2-40B4-BE49-F238E27FC236}">
                <a16:creationId xmlns:a16="http://schemas.microsoft.com/office/drawing/2014/main" id="{C800D502-587B-8949-84FA-70981230B1EA}"/>
              </a:ext>
            </a:extLst>
          </p:cNvPr>
          <p:cNvPicPr>
            <a:picLocks noGrp="1" noChangeAspect="1"/>
          </p:cNvPicPr>
          <p:nvPr>
            <p:ph sz="half" idx="1"/>
          </p:nvPr>
        </p:nvPicPr>
        <p:blipFill>
          <a:blip r:embed="rId3"/>
          <a:stretch>
            <a:fillRect/>
          </a:stretch>
        </p:blipFill>
        <p:spPr>
          <a:xfrm>
            <a:off x="1857154" y="2278431"/>
            <a:ext cx="3332914" cy="2207844"/>
          </a:xfrm>
        </p:spPr>
      </p:pic>
      <p:sp>
        <p:nvSpPr>
          <p:cNvPr id="7" name="Text Placeholder 5">
            <a:extLst>
              <a:ext uri="{FF2B5EF4-FFF2-40B4-BE49-F238E27FC236}">
                <a16:creationId xmlns:a16="http://schemas.microsoft.com/office/drawing/2014/main" id="{BE929F67-3E46-C84A-B0E4-F29F99BCF280}"/>
              </a:ext>
            </a:extLst>
          </p:cNvPr>
          <p:cNvSpPr txBox="1">
            <a:spLocks/>
          </p:cNvSpPr>
          <p:nvPr/>
        </p:nvSpPr>
        <p:spPr>
          <a:xfrm>
            <a:off x="6324600" y="4639339"/>
            <a:ext cx="5181600" cy="169002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The water treatment lab and office is over 40 years old.  Upgrades will be done to modernize the facility, allowing it to meet current needs and requirements for testing of the water and sewage treatment processes.</a:t>
            </a:r>
          </a:p>
          <a:p>
            <a:pPr marL="0" indent="0">
              <a:buNone/>
            </a:pPr>
            <a:endParaRPr lang="en-US" dirty="0"/>
          </a:p>
        </p:txBody>
      </p:sp>
      <p:sp>
        <p:nvSpPr>
          <p:cNvPr id="9" name="Content Placeholder 2">
            <a:extLst>
              <a:ext uri="{FF2B5EF4-FFF2-40B4-BE49-F238E27FC236}">
                <a16:creationId xmlns:a16="http://schemas.microsoft.com/office/drawing/2014/main" id="{CFFD3DA2-45A0-7241-BA53-AA6A6A18ECC0}"/>
              </a:ext>
            </a:extLst>
          </p:cNvPr>
          <p:cNvSpPr txBox="1">
            <a:spLocks/>
          </p:cNvSpPr>
          <p:nvPr/>
        </p:nvSpPr>
        <p:spPr>
          <a:xfrm>
            <a:off x="990600" y="4639339"/>
            <a:ext cx="5181600" cy="169002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A new water intake is being constructed in Widewater which will draw water from a deeper area of the lake.  This will eliminate problems treating water during spring runoff and during storms.  Also it will minimize risk due to contamination spills into the lake and from Blue-Green Algae. </a:t>
            </a:r>
          </a:p>
          <a:p>
            <a:pPr marL="0" indent="0">
              <a:buNone/>
            </a:pPr>
            <a:endParaRPr lang="en-US" dirty="0"/>
          </a:p>
        </p:txBody>
      </p:sp>
      <p:sp>
        <p:nvSpPr>
          <p:cNvPr id="10" name="Text Placeholder 5">
            <a:extLst>
              <a:ext uri="{FF2B5EF4-FFF2-40B4-BE49-F238E27FC236}">
                <a16:creationId xmlns:a16="http://schemas.microsoft.com/office/drawing/2014/main" id="{B228A380-0E78-FF48-8018-EABD3C3AD5AE}"/>
              </a:ext>
            </a:extLst>
          </p:cNvPr>
          <p:cNvSpPr txBox="1">
            <a:spLocks/>
          </p:cNvSpPr>
          <p:nvPr/>
        </p:nvSpPr>
        <p:spPr>
          <a:xfrm>
            <a:off x="6172200" y="1474989"/>
            <a:ext cx="5181600" cy="1690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WATER TREATMENT PLANT OFFICE UPGRADE</a:t>
            </a:r>
          </a:p>
          <a:p>
            <a:pPr marL="0" indent="0" algn="ctr">
              <a:buNone/>
            </a:pPr>
            <a:r>
              <a:rPr lang="en-US" sz="2000" dirty="0"/>
              <a:t>COST - $1,300,000</a:t>
            </a:r>
          </a:p>
          <a:p>
            <a:pPr marL="0" indent="0">
              <a:buNone/>
            </a:pPr>
            <a:endParaRPr lang="en-US" dirty="0"/>
          </a:p>
        </p:txBody>
      </p:sp>
      <p:sp>
        <p:nvSpPr>
          <p:cNvPr id="11" name="Content Placeholder 2">
            <a:extLst>
              <a:ext uri="{FF2B5EF4-FFF2-40B4-BE49-F238E27FC236}">
                <a16:creationId xmlns:a16="http://schemas.microsoft.com/office/drawing/2014/main" id="{355501AF-41A7-2F4C-83F8-A606AE105FE4}"/>
              </a:ext>
            </a:extLst>
          </p:cNvPr>
          <p:cNvSpPr txBox="1">
            <a:spLocks/>
          </p:cNvSpPr>
          <p:nvPr/>
        </p:nvSpPr>
        <p:spPr>
          <a:xfrm>
            <a:off x="990600" y="1474988"/>
            <a:ext cx="5181600" cy="1690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RAW WATER LINE PROJECT</a:t>
            </a:r>
          </a:p>
          <a:p>
            <a:pPr marL="0" indent="0" algn="ctr">
              <a:buNone/>
            </a:pPr>
            <a:r>
              <a:rPr lang="en-US" sz="2000" dirty="0"/>
              <a:t>COST - $18,600,000</a:t>
            </a:r>
          </a:p>
        </p:txBody>
      </p:sp>
      <p:pic>
        <p:nvPicPr>
          <p:cNvPr id="15" name="Picture 14">
            <a:extLst>
              <a:ext uri="{FF2B5EF4-FFF2-40B4-BE49-F238E27FC236}">
                <a16:creationId xmlns:a16="http://schemas.microsoft.com/office/drawing/2014/main" id="{541C0E70-FA8A-8D4E-9B8C-995D6519529A}"/>
              </a:ext>
            </a:extLst>
          </p:cNvPr>
          <p:cNvPicPr>
            <a:picLocks noChangeAspect="1"/>
          </p:cNvPicPr>
          <p:nvPr/>
        </p:nvPicPr>
        <p:blipFill>
          <a:blip r:embed="rId4"/>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402948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a:xfrm>
            <a:off x="838200" y="365125"/>
            <a:ext cx="10515600" cy="1325563"/>
          </a:xfrm>
        </p:spPr>
        <p:txBody>
          <a:bodyPr/>
          <a:lstStyle/>
          <a:p>
            <a:r>
              <a:rPr lang="en-US" b="1" dirty="0">
                <a:solidFill>
                  <a:srgbClr val="00B0F0"/>
                </a:solidFill>
              </a:rPr>
              <a:t>CAPITAL BUDGET- </a:t>
            </a:r>
            <a:r>
              <a:rPr lang="en-US" b="1" dirty="0"/>
              <a:t>MAJOR CAPITAL PROJECTS</a:t>
            </a:r>
            <a:endParaRPr lang="en-US" dirty="0"/>
          </a:p>
        </p:txBody>
      </p:sp>
      <p:pic>
        <p:nvPicPr>
          <p:cNvPr id="14" name="Content Placeholder 13">
            <a:extLst>
              <a:ext uri="{FF2B5EF4-FFF2-40B4-BE49-F238E27FC236}">
                <a16:creationId xmlns:a16="http://schemas.microsoft.com/office/drawing/2014/main" id="{1CD793D3-A006-E14F-BDEE-115114A70135}"/>
              </a:ext>
            </a:extLst>
          </p:cNvPr>
          <p:cNvPicPr>
            <a:picLocks noGrp="1" noChangeAspect="1"/>
          </p:cNvPicPr>
          <p:nvPr>
            <p:ph sz="half" idx="2"/>
          </p:nvPr>
        </p:nvPicPr>
        <p:blipFill>
          <a:blip r:embed="rId2"/>
          <a:stretch>
            <a:fillRect/>
          </a:stretch>
        </p:blipFill>
        <p:spPr>
          <a:xfrm>
            <a:off x="7038754" y="2280042"/>
            <a:ext cx="3332913" cy="2205659"/>
          </a:xfrm>
        </p:spPr>
      </p:pic>
      <p:pic>
        <p:nvPicPr>
          <p:cNvPr id="12" name="Content Placeholder 11">
            <a:extLst>
              <a:ext uri="{FF2B5EF4-FFF2-40B4-BE49-F238E27FC236}">
                <a16:creationId xmlns:a16="http://schemas.microsoft.com/office/drawing/2014/main" id="{C800D502-587B-8949-84FA-70981230B1EA}"/>
              </a:ext>
            </a:extLst>
          </p:cNvPr>
          <p:cNvPicPr>
            <a:picLocks noGrp="1" noChangeAspect="1"/>
          </p:cNvPicPr>
          <p:nvPr>
            <p:ph sz="half" idx="1"/>
          </p:nvPr>
        </p:nvPicPr>
        <p:blipFill>
          <a:blip r:embed="rId3"/>
          <a:stretch>
            <a:fillRect/>
          </a:stretch>
        </p:blipFill>
        <p:spPr>
          <a:xfrm>
            <a:off x="2051715" y="2278431"/>
            <a:ext cx="2943792" cy="2207844"/>
          </a:xfrm>
        </p:spPr>
      </p:pic>
      <p:sp>
        <p:nvSpPr>
          <p:cNvPr id="7" name="Text Placeholder 5">
            <a:extLst>
              <a:ext uri="{FF2B5EF4-FFF2-40B4-BE49-F238E27FC236}">
                <a16:creationId xmlns:a16="http://schemas.microsoft.com/office/drawing/2014/main" id="{BE929F67-3E46-C84A-B0E4-F29F99BCF280}"/>
              </a:ext>
            </a:extLst>
          </p:cNvPr>
          <p:cNvSpPr txBox="1">
            <a:spLocks/>
          </p:cNvSpPr>
          <p:nvPr/>
        </p:nvSpPr>
        <p:spPr>
          <a:xfrm>
            <a:off x="6324600" y="4639339"/>
            <a:ext cx="5181600" cy="169002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The sewage lift station on Main Street across from the Library was part of the Town’s original sewage system and will be replaced in order to improve reliability. In 2019 council has budgeted $50,000 for engineering and design of the new lift station.  Administration has proposed construction to start in 2020.</a:t>
            </a:r>
          </a:p>
        </p:txBody>
      </p:sp>
      <p:sp>
        <p:nvSpPr>
          <p:cNvPr id="9" name="Content Placeholder 2">
            <a:extLst>
              <a:ext uri="{FF2B5EF4-FFF2-40B4-BE49-F238E27FC236}">
                <a16:creationId xmlns:a16="http://schemas.microsoft.com/office/drawing/2014/main" id="{CFFD3DA2-45A0-7241-BA53-AA6A6A18ECC0}"/>
              </a:ext>
            </a:extLst>
          </p:cNvPr>
          <p:cNvSpPr txBox="1">
            <a:spLocks/>
          </p:cNvSpPr>
          <p:nvPr/>
        </p:nvSpPr>
        <p:spPr>
          <a:xfrm>
            <a:off x="990600" y="4639339"/>
            <a:ext cx="5181600" cy="169002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The Towns upper water reservoir dates back to when the first water system was installed in the early 1960’s.  The piping, electrical, and controls will be modernized and brought to current standards.</a:t>
            </a:r>
          </a:p>
          <a:p>
            <a:pPr marL="0" indent="0">
              <a:buNone/>
            </a:pPr>
            <a:endParaRPr lang="en-US" dirty="0"/>
          </a:p>
        </p:txBody>
      </p:sp>
      <p:sp>
        <p:nvSpPr>
          <p:cNvPr id="10" name="Text Placeholder 5">
            <a:extLst>
              <a:ext uri="{FF2B5EF4-FFF2-40B4-BE49-F238E27FC236}">
                <a16:creationId xmlns:a16="http://schemas.microsoft.com/office/drawing/2014/main" id="{B228A380-0E78-FF48-8018-EABD3C3AD5AE}"/>
              </a:ext>
            </a:extLst>
          </p:cNvPr>
          <p:cNvSpPr txBox="1">
            <a:spLocks/>
          </p:cNvSpPr>
          <p:nvPr/>
        </p:nvSpPr>
        <p:spPr>
          <a:xfrm>
            <a:off x="6172200" y="1474989"/>
            <a:ext cx="5181600" cy="1690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LIFT STATION UPGRADE</a:t>
            </a:r>
          </a:p>
          <a:p>
            <a:pPr marL="0" indent="0" algn="ctr">
              <a:buNone/>
            </a:pPr>
            <a:r>
              <a:rPr lang="en-US" sz="2000" dirty="0"/>
              <a:t>COST - $50,000</a:t>
            </a:r>
          </a:p>
          <a:p>
            <a:pPr marL="0" indent="0">
              <a:buNone/>
            </a:pPr>
            <a:endParaRPr lang="en-US" dirty="0"/>
          </a:p>
        </p:txBody>
      </p:sp>
      <p:sp>
        <p:nvSpPr>
          <p:cNvPr id="11" name="Content Placeholder 2">
            <a:extLst>
              <a:ext uri="{FF2B5EF4-FFF2-40B4-BE49-F238E27FC236}">
                <a16:creationId xmlns:a16="http://schemas.microsoft.com/office/drawing/2014/main" id="{355501AF-41A7-2F4C-83F8-A606AE105FE4}"/>
              </a:ext>
            </a:extLst>
          </p:cNvPr>
          <p:cNvSpPr txBox="1">
            <a:spLocks/>
          </p:cNvSpPr>
          <p:nvPr/>
        </p:nvSpPr>
        <p:spPr>
          <a:xfrm>
            <a:off x="990600" y="1474988"/>
            <a:ext cx="5181600" cy="1690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RESERVOIR PIPING REPLACEMENT</a:t>
            </a:r>
          </a:p>
          <a:p>
            <a:pPr marL="0" indent="0" algn="ctr">
              <a:buNone/>
            </a:pPr>
            <a:r>
              <a:rPr lang="en-US" sz="2000" dirty="0"/>
              <a:t>COST - $1,700,000</a:t>
            </a:r>
          </a:p>
        </p:txBody>
      </p:sp>
      <p:pic>
        <p:nvPicPr>
          <p:cNvPr id="13" name="Picture 12">
            <a:extLst>
              <a:ext uri="{FF2B5EF4-FFF2-40B4-BE49-F238E27FC236}">
                <a16:creationId xmlns:a16="http://schemas.microsoft.com/office/drawing/2014/main" id="{85C21D62-09E9-164D-89F5-B5D87296F381}"/>
              </a:ext>
            </a:extLst>
          </p:cNvPr>
          <p:cNvPicPr>
            <a:picLocks noChangeAspect="1"/>
          </p:cNvPicPr>
          <p:nvPr/>
        </p:nvPicPr>
        <p:blipFill>
          <a:blip r:embed="rId4"/>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228588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a:xfrm>
            <a:off x="838200" y="365125"/>
            <a:ext cx="10515600" cy="1325563"/>
          </a:xfrm>
        </p:spPr>
        <p:txBody>
          <a:bodyPr/>
          <a:lstStyle/>
          <a:p>
            <a:r>
              <a:rPr lang="en-US" b="1" dirty="0">
                <a:solidFill>
                  <a:srgbClr val="00B0F0"/>
                </a:solidFill>
              </a:rPr>
              <a:t>CAPITAL BUDGET- </a:t>
            </a:r>
            <a:r>
              <a:rPr lang="en-US" b="1" dirty="0"/>
              <a:t>MAJOR CAPITAL PROJECTS</a:t>
            </a:r>
            <a:endParaRPr lang="en-US" dirty="0"/>
          </a:p>
        </p:txBody>
      </p:sp>
      <p:pic>
        <p:nvPicPr>
          <p:cNvPr id="12" name="Content Placeholder 11">
            <a:extLst>
              <a:ext uri="{FF2B5EF4-FFF2-40B4-BE49-F238E27FC236}">
                <a16:creationId xmlns:a16="http://schemas.microsoft.com/office/drawing/2014/main" id="{C800D502-587B-8949-84FA-70981230B1EA}"/>
              </a:ext>
            </a:extLst>
          </p:cNvPr>
          <p:cNvPicPr>
            <a:picLocks noGrp="1" noChangeAspect="1"/>
          </p:cNvPicPr>
          <p:nvPr>
            <p:ph sz="half" idx="1"/>
          </p:nvPr>
        </p:nvPicPr>
        <p:blipFill>
          <a:blip r:embed="rId2"/>
          <a:stretch>
            <a:fillRect/>
          </a:stretch>
        </p:blipFill>
        <p:spPr>
          <a:xfrm>
            <a:off x="2051715" y="2407315"/>
            <a:ext cx="2943792" cy="1950075"/>
          </a:xfrm>
        </p:spPr>
      </p:pic>
      <p:sp>
        <p:nvSpPr>
          <p:cNvPr id="9" name="Content Placeholder 2">
            <a:extLst>
              <a:ext uri="{FF2B5EF4-FFF2-40B4-BE49-F238E27FC236}">
                <a16:creationId xmlns:a16="http://schemas.microsoft.com/office/drawing/2014/main" id="{CFFD3DA2-45A0-7241-BA53-AA6A6A18ECC0}"/>
              </a:ext>
            </a:extLst>
          </p:cNvPr>
          <p:cNvSpPr txBox="1">
            <a:spLocks/>
          </p:cNvSpPr>
          <p:nvPr/>
        </p:nvSpPr>
        <p:spPr>
          <a:xfrm>
            <a:off x="990600" y="4639339"/>
            <a:ext cx="5181600" cy="16900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The sewage treatment system dates back to the 1960’s.  It must be modernized in order to meet current provincial effluent treatment standards.</a:t>
            </a:r>
          </a:p>
          <a:p>
            <a:pPr marL="0" indent="0">
              <a:buNone/>
            </a:pPr>
            <a:endParaRPr lang="en-US" dirty="0"/>
          </a:p>
        </p:txBody>
      </p:sp>
      <p:sp>
        <p:nvSpPr>
          <p:cNvPr id="11" name="Content Placeholder 2">
            <a:extLst>
              <a:ext uri="{FF2B5EF4-FFF2-40B4-BE49-F238E27FC236}">
                <a16:creationId xmlns:a16="http://schemas.microsoft.com/office/drawing/2014/main" id="{355501AF-41A7-2F4C-83F8-A606AE105FE4}"/>
              </a:ext>
            </a:extLst>
          </p:cNvPr>
          <p:cNvSpPr txBox="1">
            <a:spLocks/>
          </p:cNvSpPr>
          <p:nvPr/>
        </p:nvSpPr>
        <p:spPr>
          <a:xfrm>
            <a:off x="990600" y="1474988"/>
            <a:ext cx="5181600" cy="1690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SEWAGE TREATMENT UPGRADE</a:t>
            </a:r>
          </a:p>
          <a:p>
            <a:pPr marL="0" indent="0" algn="ctr">
              <a:buNone/>
            </a:pPr>
            <a:r>
              <a:rPr lang="en-US" sz="2000" dirty="0"/>
              <a:t>COST - $14,150,000</a:t>
            </a:r>
          </a:p>
        </p:txBody>
      </p:sp>
      <p:pic>
        <p:nvPicPr>
          <p:cNvPr id="15" name="Picture 14">
            <a:extLst>
              <a:ext uri="{FF2B5EF4-FFF2-40B4-BE49-F238E27FC236}">
                <a16:creationId xmlns:a16="http://schemas.microsoft.com/office/drawing/2014/main" id="{5A159EDF-97C6-7C45-BEFF-5A4F68BB9523}"/>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334743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p:txBody>
          <a:bodyPr/>
          <a:lstStyle/>
          <a:p>
            <a:r>
              <a:rPr lang="en-US" b="1" dirty="0">
                <a:solidFill>
                  <a:srgbClr val="00B0F0"/>
                </a:solidFill>
              </a:rPr>
              <a:t>CAPITAL BUDGET- </a:t>
            </a:r>
            <a:r>
              <a:rPr lang="en-US" b="1" dirty="0"/>
              <a:t>MAJOR CAPITAL PROJECTS</a:t>
            </a:r>
            <a:endParaRPr lang="en-US" dirty="0"/>
          </a:p>
        </p:txBody>
      </p:sp>
      <p:pic>
        <p:nvPicPr>
          <p:cNvPr id="8" name="Content Placeholder 7">
            <a:extLst>
              <a:ext uri="{FF2B5EF4-FFF2-40B4-BE49-F238E27FC236}">
                <a16:creationId xmlns:a16="http://schemas.microsoft.com/office/drawing/2014/main" id="{D482FDEC-C221-7147-9EE8-F2E2F03B3B0D}"/>
              </a:ext>
            </a:extLst>
          </p:cNvPr>
          <p:cNvPicPr>
            <a:picLocks noGrp="1" noChangeAspect="1"/>
          </p:cNvPicPr>
          <p:nvPr>
            <p:ph idx="1"/>
          </p:nvPr>
        </p:nvPicPr>
        <p:blipFill>
          <a:blip r:embed="rId2"/>
          <a:stretch>
            <a:fillRect/>
          </a:stretch>
        </p:blipFill>
        <p:spPr>
          <a:xfrm>
            <a:off x="5186241" y="1383935"/>
            <a:ext cx="6166093" cy="4080604"/>
          </a:xfrm>
        </p:spPr>
      </p:pic>
      <p:sp>
        <p:nvSpPr>
          <p:cNvPr id="6" name="Text Placeholder 5">
            <a:extLst>
              <a:ext uri="{FF2B5EF4-FFF2-40B4-BE49-F238E27FC236}">
                <a16:creationId xmlns:a16="http://schemas.microsoft.com/office/drawing/2014/main" id="{4F28D486-11D9-CD44-944A-1610E5CDCEAB}"/>
              </a:ext>
            </a:extLst>
          </p:cNvPr>
          <p:cNvSpPr>
            <a:spLocks noGrp="1"/>
          </p:cNvSpPr>
          <p:nvPr>
            <p:ph type="body" sz="half" idx="2"/>
          </p:nvPr>
        </p:nvSpPr>
        <p:spPr>
          <a:xfrm>
            <a:off x="839788" y="2119422"/>
            <a:ext cx="3932237" cy="3749565"/>
          </a:xfrm>
        </p:spPr>
        <p:txBody>
          <a:bodyPr>
            <a:normAutofit/>
          </a:bodyPr>
          <a:lstStyle/>
          <a:p>
            <a:r>
              <a:rPr lang="en-CA" sz="2400" b="1" dirty="0">
                <a:solidFill>
                  <a:srgbClr val="FF0000"/>
                </a:solidFill>
              </a:rPr>
              <a:t>PARKS AND RECREATION</a:t>
            </a:r>
          </a:p>
          <a:p>
            <a:endParaRPr lang="en-CA" dirty="0"/>
          </a:p>
          <a:p>
            <a:r>
              <a:rPr lang="en-CA" dirty="0"/>
              <a:t>Parks and recreation facilities can promote active lifestyles, build healthy communities, and lower health care costs for residents of all ages.  The Town of Slave Lake is investing in our parks and trail system to promote our exceptional quality of life. </a:t>
            </a:r>
          </a:p>
          <a:p>
            <a:endParaRPr lang="en-CA" dirty="0"/>
          </a:p>
          <a:p>
            <a:r>
              <a:rPr lang="en-CA" dirty="0"/>
              <a:t>Funding for Parks is provided by photo radar proceeds and provincial grants. </a:t>
            </a:r>
          </a:p>
          <a:p>
            <a:br>
              <a:rPr lang="en-CA" dirty="0"/>
            </a:br>
            <a:endParaRPr lang="en-CA" dirty="0"/>
          </a:p>
          <a:p>
            <a:endParaRPr lang="en-US" dirty="0"/>
          </a:p>
        </p:txBody>
      </p:sp>
      <p:pic>
        <p:nvPicPr>
          <p:cNvPr id="5" name="Picture 4">
            <a:extLst>
              <a:ext uri="{FF2B5EF4-FFF2-40B4-BE49-F238E27FC236}">
                <a16:creationId xmlns:a16="http://schemas.microsoft.com/office/drawing/2014/main" id="{5945EAB4-391B-EE4C-BC50-8933CBA0F418}"/>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82190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a:xfrm>
            <a:off x="838200" y="365125"/>
            <a:ext cx="10515600" cy="1325563"/>
          </a:xfrm>
        </p:spPr>
        <p:txBody>
          <a:bodyPr/>
          <a:lstStyle/>
          <a:p>
            <a:r>
              <a:rPr lang="en-US" b="1" dirty="0">
                <a:solidFill>
                  <a:srgbClr val="00B0F0"/>
                </a:solidFill>
              </a:rPr>
              <a:t>CAPITAL BUDGET- </a:t>
            </a:r>
            <a:r>
              <a:rPr lang="en-US" b="1" dirty="0"/>
              <a:t>MAJOR CAPITAL PROJECTS</a:t>
            </a:r>
            <a:endParaRPr lang="en-US" dirty="0"/>
          </a:p>
        </p:txBody>
      </p:sp>
      <p:pic>
        <p:nvPicPr>
          <p:cNvPr id="14" name="Content Placeholder 13">
            <a:extLst>
              <a:ext uri="{FF2B5EF4-FFF2-40B4-BE49-F238E27FC236}">
                <a16:creationId xmlns:a16="http://schemas.microsoft.com/office/drawing/2014/main" id="{1CD793D3-A006-E14F-BDEE-115114A70135}"/>
              </a:ext>
            </a:extLst>
          </p:cNvPr>
          <p:cNvPicPr>
            <a:picLocks noGrp="1" noChangeAspect="1"/>
          </p:cNvPicPr>
          <p:nvPr>
            <p:ph sz="half" idx="2"/>
          </p:nvPr>
        </p:nvPicPr>
        <p:blipFill>
          <a:blip r:embed="rId2"/>
          <a:stretch>
            <a:fillRect/>
          </a:stretch>
        </p:blipFill>
        <p:spPr>
          <a:xfrm>
            <a:off x="7040403" y="2280042"/>
            <a:ext cx="3329615" cy="2205659"/>
          </a:xfrm>
        </p:spPr>
      </p:pic>
      <p:pic>
        <p:nvPicPr>
          <p:cNvPr id="12" name="Content Placeholder 11">
            <a:extLst>
              <a:ext uri="{FF2B5EF4-FFF2-40B4-BE49-F238E27FC236}">
                <a16:creationId xmlns:a16="http://schemas.microsoft.com/office/drawing/2014/main" id="{C800D502-587B-8949-84FA-70981230B1EA}"/>
              </a:ext>
            </a:extLst>
          </p:cNvPr>
          <p:cNvPicPr>
            <a:picLocks noGrp="1" noChangeAspect="1"/>
          </p:cNvPicPr>
          <p:nvPr>
            <p:ph sz="half" idx="1"/>
          </p:nvPr>
        </p:nvPicPr>
        <p:blipFill>
          <a:blip r:embed="rId3"/>
          <a:stretch>
            <a:fillRect/>
          </a:stretch>
        </p:blipFill>
        <p:spPr>
          <a:xfrm>
            <a:off x="2051715" y="2408280"/>
            <a:ext cx="2943792" cy="1948146"/>
          </a:xfrm>
        </p:spPr>
      </p:pic>
      <p:sp>
        <p:nvSpPr>
          <p:cNvPr id="7" name="Text Placeholder 5">
            <a:extLst>
              <a:ext uri="{FF2B5EF4-FFF2-40B4-BE49-F238E27FC236}">
                <a16:creationId xmlns:a16="http://schemas.microsoft.com/office/drawing/2014/main" id="{BE929F67-3E46-C84A-B0E4-F29F99BCF280}"/>
              </a:ext>
            </a:extLst>
          </p:cNvPr>
          <p:cNvSpPr txBox="1">
            <a:spLocks/>
          </p:cNvSpPr>
          <p:nvPr/>
        </p:nvSpPr>
        <p:spPr>
          <a:xfrm>
            <a:off x="6324600" y="4639339"/>
            <a:ext cx="5181600" cy="169002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The flood in June 2018 washed away the creek bank so that the top of bank is very close to the </a:t>
            </a:r>
            <a:r>
              <a:rPr lang="en-CA" dirty="0" err="1"/>
              <a:t>Allarie</a:t>
            </a:r>
            <a:r>
              <a:rPr lang="en-CA" dirty="0"/>
              <a:t> Trails in two locations:  behind the Northern Lakes College and behind Roland Michener Secondary School.  This project will entail removing the sections of trail that are very close to the top of bank and relocating those sections further away from the bank.  Relocated trails will be paved.</a:t>
            </a:r>
          </a:p>
        </p:txBody>
      </p:sp>
      <p:sp>
        <p:nvSpPr>
          <p:cNvPr id="9" name="Content Placeholder 2">
            <a:extLst>
              <a:ext uri="{FF2B5EF4-FFF2-40B4-BE49-F238E27FC236}">
                <a16:creationId xmlns:a16="http://schemas.microsoft.com/office/drawing/2014/main" id="{CFFD3DA2-45A0-7241-BA53-AA6A6A18ECC0}"/>
              </a:ext>
            </a:extLst>
          </p:cNvPr>
          <p:cNvSpPr txBox="1">
            <a:spLocks/>
          </p:cNvSpPr>
          <p:nvPr/>
        </p:nvSpPr>
        <p:spPr>
          <a:xfrm>
            <a:off x="990600" y="4639339"/>
            <a:ext cx="5181600" cy="169002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t>Continuing improvement will be made to the major quadrant park in the southwest.  This includes constructing an actual parking lot, that will be larger and better defined, built to a gravel parking lot standard.  Also includes accessible paths linking the playground to 2 Ave. S.W. (and the parking lot), 7 St. S.W. &amp; 6 Ave S.W.</a:t>
            </a:r>
          </a:p>
          <a:p>
            <a:pPr marL="0" indent="0">
              <a:buNone/>
            </a:pPr>
            <a:endParaRPr lang="en-US" dirty="0"/>
          </a:p>
        </p:txBody>
      </p:sp>
      <p:sp>
        <p:nvSpPr>
          <p:cNvPr id="10" name="Text Placeholder 5">
            <a:extLst>
              <a:ext uri="{FF2B5EF4-FFF2-40B4-BE49-F238E27FC236}">
                <a16:creationId xmlns:a16="http://schemas.microsoft.com/office/drawing/2014/main" id="{B228A380-0E78-FF48-8018-EABD3C3AD5AE}"/>
              </a:ext>
            </a:extLst>
          </p:cNvPr>
          <p:cNvSpPr txBox="1">
            <a:spLocks/>
          </p:cNvSpPr>
          <p:nvPr/>
        </p:nvSpPr>
        <p:spPr>
          <a:xfrm>
            <a:off x="6172200" y="1474989"/>
            <a:ext cx="5181600" cy="1690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ALLAIRE TRAIL UPGRADES</a:t>
            </a:r>
          </a:p>
          <a:p>
            <a:pPr marL="0" indent="0" algn="ctr">
              <a:buNone/>
            </a:pPr>
            <a:r>
              <a:rPr lang="en-US" sz="2000" dirty="0"/>
              <a:t>COST - $60,000</a:t>
            </a:r>
          </a:p>
          <a:p>
            <a:pPr marL="0" indent="0">
              <a:buNone/>
            </a:pPr>
            <a:endParaRPr lang="en-US" dirty="0"/>
          </a:p>
        </p:txBody>
      </p:sp>
      <p:sp>
        <p:nvSpPr>
          <p:cNvPr id="11" name="Content Placeholder 2">
            <a:extLst>
              <a:ext uri="{FF2B5EF4-FFF2-40B4-BE49-F238E27FC236}">
                <a16:creationId xmlns:a16="http://schemas.microsoft.com/office/drawing/2014/main" id="{355501AF-41A7-2F4C-83F8-A606AE105FE4}"/>
              </a:ext>
            </a:extLst>
          </p:cNvPr>
          <p:cNvSpPr txBox="1">
            <a:spLocks/>
          </p:cNvSpPr>
          <p:nvPr/>
        </p:nvSpPr>
        <p:spPr>
          <a:xfrm>
            <a:off x="990600" y="1474988"/>
            <a:ext cx="5181600" cy="1690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BARTON PARK UPGRADE</a:t>
            </a:r>
          </a:p>
          <a:p>
            <a:pPr marL="0" indent="0" algn="ctr">
              <a:buNone/>
            </a:pPr>
            <a:r>
              <a:rPr lang="en-US" sz="2000" dirty="0"/>
              <a:t>COST - $211,500</a:t>
            </a:r>
          </a:p>
        </p:txBody>
      </p:sp>
      <p:pic>
        <p:nvPicPr>
          <p:cNvPr id="13" name="Picture 12">
            <a:extLst>
              <a:ext uri="{FF2B5EF4-FFF2-40B4-BE49-F238E27FC236}">
                <a16:creationId xmlns:a16="http://schemas.microsoft.com/office/drawing/2014/main" id="{0A24D684-51F5-4E47-B4A5-C2093FA24B58}"/>
              </a:ext>
            </a:extLst>
          </p:cNvPr>
          <p:cNvPicPr>
            <a:picLocks noChangeAspect="1"/>
          </p:cNvPicPr>
          <p:nvPr/>
        </p:nvPicPr>
        <p:blipFill>
          <a:blip r:embed="rId4"/>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1199467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p:txBody>
          <a:bodyPr/>
          <a:lstStyle/>
          <a:p>
            <a:r>
              <a:rPr lang="en-US" b="1" dirty="0">
                <a:solidFill>
                  <a:srgbClr val="00B0F0"/>
                </a:solidFill>
              </a:rPr>
              <a:t>PROPOSED BUDGET CHANGES</a:t>
            </a:r>
            <a:endParaRPr lang="en-US" dirty="0"/>
          </a:p>
        </p:txBody>
      </p:sp>
      <p:pic>
        <p:nvPicPr>
          <p:cNvPr id="8" name="Content Placeholder 7">
            <a:extLst>
              <a:ext uri="{FF2B5EF4-FFF2-40B4-BE49-F238E27FC236}">
                <a16:creationId xmlns:a16="http://schemas.microsoft.com/office/drawing/2014/main" id="{D482FDEC-C221-7147-9EE8-F2E2F03B3B0D}"/>
              </a:ext>
            </a:extLst>
          </p:cNvPr>
          <p:cNvPicPr>
            <a:picLocks noGrp="1" noChangeAspect="1"/>
          </p:cNvPicPr>
          <p:nvPr>
            <p:ph idx="1"/>
          </p:nvPr>
        </p:nvPicPr>
        <p:blipFill>
          <a:blip r:embed="rId2"/>
          <a:stretch>
            <a:fillRect/>
          </a:stretch>
        </p:blipFill>
        <p:spPr>
          <a:xfrm>
            <a:off x="5186241" y="1447730"/>
            <a:ext cx="6166093" cy="4080604"/>
          </a:xfrm>
        </p:spPr>
      </p:pic>
      <p:sp>
        <p:nvSpPr>
          <p:cNvPr id="6" name="Text Placeholder 5">
            <a:extLst>
              <a:ext uri="{FF2B5EF4-FFF2-40B4-BE49-F238E27FC236}">
                <a16:creationId xmlns:a16="http://schemas.microsoft.com/office/drawing/2014/main" id="{4F28D486-11D9-CD44-944A-1610E5CDCEAB}"/>
              </a:ext>
            </a:extLst>
          </p:cNvPr>
          <p:cNvSpPr>
            <a:spLocks noGrp="1"/>
          </p:cNvSpPr>
          <p:nvPr>
            <p:ph type="body" sz="half" idx="2"/>
          </p:nvPr>
        </p:nvSpPr>
        <p:spPr/>
        <p:txBody>
          <a:bodyPr>
            <a:normAutofit/>
          </a:bodyPr>
          <a:lstStyle/>
          <a:p>
            <a:r>
              <a:rPr lang="en-CA" sz="1500" dirty="0"/>
              <a:t>The overall budget increase for 2019 is 2.5%.  However, the average homeowner will see no increase on his tax bill.  Owners of homes and businesses above the average will see an increase while if your property is below the average value you will actually see a decrease. </a:t>
            </a:r>
          </a:p>
          <a:p>
            <a:r>
              <a:rPr lang="en-CA" sz="1500" dirty="0"/>
              <a:t>Council and administration have worked hard to try and reduce costs and cut spending wherever possible.  However they have also considered what residents want and expect for municipal services.</a:t>
            </a:r>
          </a:p>
          <a:p>
            <a:r>
              <a:rPr lang="en-CA" sz="1500" dirty="0"/>
              <a:t>The 2019 budget reflects a number of continuous improvement efforts, including reductions throughout the organization and also increased revenue opportunities. </a:t>
            </a:r>
          </a:p>
          <a:p>
            <a:endParaRPr lang="en-CA" sz="1500" dirty="0"/>
          </a:p>
          <a:p>
            <a:endParaRPr lang="en-US" dirty="0"/>
          </a:p>
        </p:txBody>
      </p:sp>
      <p:pic>
        <p:nvPicPr>
          <p:cNvPr id="5" name="Picture 4">
            <a:extLst>
              <a:ext uri="{FF2B5EF4-FFF2-40B4-BE49-F238E27FC236}">
                <a16:creationId xmlns:a16="http://schemas.microsoft.com/office/drawing/2014/main" id="{D6B2B82D-37B1-5141-BEE1-62CD93404924}"/>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674784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7AABC-98FD-8843-8AF2-7321ED2C2017}"/>
              </a:ext>
            </a:extLst>
          </p:cNvPr>
          <p:cNvSpPr>
            <a:spLocks noGrp="1"/>
          </p:cNvSpPr>
          <p:nvPr>
            <p:ph type="title"/>
          </p:nvPr>
        </p:nvSpPr>
        <p:spPr/>
        <p:txBody>
          <a:bodyPr/>
          <a:lstStyle/>
          <a:p>
            <a:r>
              <a:rPr lang="en-US" b="1" dirty="0">
                <a:solidFill>
                  <a:srgbClr val="00B0F0"/>
                </a:solidFill>
              </a:rPr>
              <a:t>PROPOSED BUDGET CHANGES – </a:t>
            </a:r>
            <a:r>
              <a:rPr lang="en-US" dirty="0"/>
              <a:t>ASSESSED VALUE IMPACT</a:t>
            </a:r>
          </a:p>
        </p:txBody>
      </p:sp>
      <p:pic>
        <p:nvPicPr>
          <p:cNvPr id="7" name="Content Placeholder 6">
            <a:extLst>
              <a:ext uri="{FF2B5EF4-FFF2-40B4-BE49-F238E27FC236}">
                <a16:creationId xmlns:a16="http://schemas.microsoft.com/office/drawing/2014/main" id="{E34D799C-62B1-5E46-861D-105BF870B98B}"/>
              </a:ext>
            </a:extLst>
          </p:cNvPr>
          <p:cNvPicPr>
            <a:picLocks noGrp="1" noChangeAspect="1"/>
          </p:cNvPicPr>
          <p:nvPr>
            <p:ph idx="1"/>
          </p:nvPr>
        </p:nvPicPr>
        <p:blipFill>
          <a:blip r:embed="rId2"/>
          <a:stretch>
            <a:fillRect/>
          </a:stretch>
        </p:blipFill>
        <p:spPr>
          <a:xfrm>
            <a:off x="1406753" y="1942213"/>
            <a:ext cx="9133657" cy="4237003"/>
          </a:xfrm>
        </p:spPr>
      </p:pic>
      <p:pic>
        <p:nvPicPr>
          <p:cNvPr id="8" name="Picture 7">
            <a:extLst>
              <a:ext uri="{FF2B5EF4-FFF2-40B4-BE49-F238E27FC236}">
                <a16:creationId xmlns:a16="http://schemas.microsoft.com/office/drawing/2014/main" id="{9A712B27-9F55-5545-9CCE-6413BA85C239}"/>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3766980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p:txBody>
          <a:bodyPr/>
          <a:lstStyle/>
          <a:p>
            <a:r>
              <a:rPr lang="en-US" b="1" dirty="0">
                <a:solidFill>
                  <a:srgbClr val="00B0F0"/>
                </a:solidFill>
              </a:rPr>
              <a:t>UTILITIES</a:t>
            </a:r>
            <a:endParaRPr lang="en-US" dirty="0"/>
          </a:p>
        </p:txBody>
      </p:sp>
      <p:pic>
        <p:nvPicPr>
          <p:cNvPr id="8" name="Content Placeholder 7">
            <a:extLst>
              <a:ext uri="{FF2B5EF4-FFF2-40B4-BE49-F238E27FC236}">
                <a16:creationId xmlns:a16="http://schemas.microsoft.com/office/drawing/2014/main" id="{D482FDEC-C221-7147-9EE8-F2E2F03B3B0D}"/>
              </a:ext>
            </a:extLst>
          </p:cNvPr>
          <p:cNvPicPr>
            <a:picLocks noGrp="1" noChangeAspect="1"/>
          </p:cNvPicPr>
          <p:nvPr>
            <p:ph idx="1"/>
          </p:nvPr>
        </p:nvPicPr>
        <p:blipFill>
          <a:blip r:embed="rId2"/>
          <a:stretch>
            <a:fillRect/>
          </a:stretch>
        </p:blipFill>
        <p:spPr>
          <a:xfrm>
            <a:off x="5186242" y="1447730"/>
            <a:ext cx="6166091" cy="4080604"/>
          </a:xfrm>
        </p:spPr>
      </p:pic>
      <p:sp>
        <p:nvSpPr>
          <p:cNvPr id="6" name="Text Placeholder 5">
            <a:extLst>
              <a:ext uri="{FF2B5EF4-FFF2-40B4-BE49-F238E27FC236}">
                <a16:creationId xmlns:a16="http://schemas.microsoft.com/office/drawing/2014/main" id="{4F28D486-11D9-CD44-944A-1610E5CDCEAB}"/>
              </a:ext>
            </a:extLst>
          </p:cNvPr>
          <p:cNvSpPr>
            <a:spLocks noGrp="1"/>
          </p:cNvSpPr>
          <p:nvPr>
            <p:ph type="body" sz="half" idx="2"/>
          </p:nvPr>
        </p:nvSpPr>
        <p:spPr/>
        <p:txBody>
          <a:bodyPr>
            <a:normAutofit fontScale="92500"/>
          </a:bodyPr>
          <a:lstStyle/>
          <a:p>
            <a:r>
              <a:rPr lang="en-CA" dirty="0"/>
              <a:t>Utility rate increases are primarily driven by the need to take out a debenture for the new Raw Water Line and the sewage treatment upgrade.   </a:t>
            </a:r>
          </a:p>
          <a:p>
            <a:r>
              <a:rPr lang="en-CA" dirty="0"/>
              <a:t>Surveys have been done to determine whether residents would like to save money by eliminating one of the 3 methods available for recycle.  </a:t>
            </a:r>
          </a:p>
          <a:p>
            <a:r>
              <a:rPr lang="en-CA" dirty="0"/>
              <a:t>It was found that residents feel that the three recycling services currently provided, curb-side recycling, the town recycling centre, and the recycling centre at the landfill, provide good value to the town as a whole. </a:t>
            </a:r>
          </a:p>
          <a:p>
            <a:r>
              <a:rPr lang="en-CA" dirty="0"/>
              <a:t>Although utilities are included in the annual budget, the Utility rates will not be finalized until the Utility Rate Bylaw is revised in March.</a:t>
            </a:r>
          </a:p>
          <a:p>
            <a:endParaRPr lang="en-CA" dirty="0"/>
          </a:p>
          <a:p>
            <a:endParaRPr lang="en-CA" sz="1500" dirty="0"/>
          </a:p>
          <a:p>
            <a:endParaRPr lang="en-US" dirty="0"/>
          </a:p>
        </p:txBody>
      </p:sp>
      <p:pic>
        <p:nvPicPr>
          <p:cNvPr id="5" name="Picture 4">
            <a:extLst>
              <a:ext uri="{FF2B5EF4-FFF2-40B4-BE49-F238E27FC236}">
                <a16:creationId xmlns:a16="http://schemas.microsoft.com/office/drawing/2014/main" id="{A52FF0A0-BA8A-C546-9CB9-43B94122257C}"/>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1990488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ADF0-F039-4D44-8C7F-DB550336AA1F}"/>
              </a:ext>
            </a:extLst>
          </p:cNvPr>
          <p:cNvSpPr>
            <a:spLocks noGrp="1"/>
          </p:cNvSpPr>
          <p:nvPr>
            <p:ph type="title"/>
          </p:nvPr>
        </p:nvSpPr>
        <p:spPr/>
        <p:txBody>
          <a:bodyPr/>
          <a:lstStyle/>
          <a:p>
            <a:r>
              <a:rPr lang="en-US" b="1" dirty="0">
                <a:solidFill>
                  <a:srgbClr val="00B0F0"/>
                </a:solidFill>
              </a:rPr>
              <a:t>BUDGET BASICS -</a:t>
            </a:r>
          </a:p>
        </p:txBody>
      </p:sp>
      <p:sp>
        <p:nvSpPr>
          <p:cNvPr id="3" name="Content Placeholder 2">
            <a:extLst>
              <a:ext uri="{FF2B5EF4-FFF2-40B4-BE49-F238E27FC236}">
                <a16:creationId xmlns:a16="http://schemas.microsoft.com/office/drawing/2014/main" id="{1F9DFAEC-0C2F-7542-A098-A8DDB0762064}"/>
              </a:ext>
            </a:extLst>
          </p:cNvPr>
          <p:cNvSpPr>
            <a:spLocks noGrp="1"/>
          </p:cNvSpPr>
          <p:nvPr>
            <p:ph idx="1"/>
          </p:nvPr>
        </p:nvSpPr>
        <p:spPr/>
        <p:txBody>
          <a:bodyPr>
            <a:normAutofit fontScale="92500"/>
          </a:bodyPr>
          <a:lstStyle/>
          <a:p>
            <a:r>
              <a:rPr lang="en-CA" b="1" dirty="0"/>
              <a:t>WHAT EXACTLY IS A BUDGET?</a:t>
            </a:r>
            <a:endParaRPr lang="en-CA" dirty="0"/>
          </a:p>
          <a:p>
            <a:pPr lvl="1"/>
            <a:r>
              <a:rPr lang="en-CA" dirty="0"/>
              <a:t>The budget is the Town’s plan and priorities expressed in dollars and cents</a:t>
            </a:r>
            <a:br>
              <a:rPr lang="en-CA" dirty="0"/>
            </a:br>
            <a:endParaRPr lang="en-CA" dirty="0"/>
          </a:p>
          <a:p>
            <a:r>
              <a:rPr lang="en-CA" b="1" dirty="0"/>
              <a:t>WHAT IS THE DIFFERENCE BETWEEN OPERATING AND CAPITAL BUDGETS?</a:t>
            </a:r>
            <a:br>
              <a:rPr lang="en-CA" dirty="0"/>
            </a:br>
            <a:endParaRPr lang="en-CA" dirty="0"/>
          </a:p>
          <a:p>
            <a:pPr lvl="1"/>
            <a:r>
              <a:rPr lang="en-CA" b="1" i="1" dirty="0"/>
              <a:t>OPERATING BUDGET: </a:t>
            </a:r>
            <a:r>
              <a:rPr lang="en-CA" dirty="0"/>
              <a:t>The operating budget covers the daily expenses of delivering municipal services, such as fire protection, snow removal, park maintenance, RCMP, and library services to name a few. Operation is supported by taxes and commercial revenue such as the lease for the provincial government building.   Utilities and cemeteries are funded separately through their fees.</a:t>
            </a:r>
          </a:p>
          <a:p>
            <a:pPr lvl="1"/>
            <a:r>
              <a:rPr lang="en-CA" b="1" i="1" dirty="0"/>
              <a:t>CAPITAL BUDGET: </a:t>
            </a:r>
            <a:r>
              <a:rPr lang="en-CA" dirty="0"/>
              <a:t>The capital budget covers constructing new assets and rebuilding assets. These assets include roads, water and sewer, equipment, and town facilities.</a:t>
            </a:r>
          </a:p>
          <a:p>
            <a:endParaRPr lang="en-US" dirty="0"/>
          </a:p>
        </p:txBody>
      </p:sp>
      <p:pic>
        <p:nvPicPr>
          <p:cNvPr id="5" name="Picture 4">
            <a:extLst>
              <a:ext uri="{FF2B5EF4-FFF2-40B4-BE49-F238E27FC236}">
                <a16:creationId xmlns:a16="http://schemas.microsoft.com/office/drawing/2014/main" id="{9FEEF05D-AD79-FF4D-9715-CE3389F8EEA8}"/>
              </a:ext>
            </a:extLst>
          </p:cNvPr>
          <p:cNvPicPr>
            <a:picLocks noChangeAspect="1"/>
          </p:cNvPicPr>
          <p:nvPr/>
        </p:nvPicPr>
        <p:blipFill>
          <a:blip r:embed="rId2"/>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4079647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7AABC-98FD-8843-8AF2-7321ED2C2017}"/>
              </a:ext>
            </a:extLst>
          </p:cNvPr>
          <p:cNvSpPr>
            <a:spLocks noGrp="1"/>
          </p:cNvSpPr>
          <p:nvPr>
            <p:ph type="title"/>
          </p:nvPr>
        </p:nvSpPr>
        <p:spPr/>
        <p:txBody>
          <a:bodyPr/>
          <a:lstStyle/>
          <a:p>
            <a:r>
              <a:rPr lang="en-US" b="1" dirty="0">
                <a:solidFill>
                  <a:srgbClr val="00B0F0"/>
                </a:solidFill>
              </a:rPr>
              <a:t>UTILITIES – </a:t>
            </a:r>
            <a:r>
              <a:rPr lang="en-US" dirty="0"/>
              <a:t>INCREASE BREAKDOWN</a:t>
            </a:r>
          </a:p>
        </p:txBody>
      </p:sp>
      <p:pic>
        <p:nvPicPr>
          <p:cNvPr id="7" name="Content Placeholder 6">
            <a:extLst>
              <a:ext uri="{FF2B5EF4-FFF2-40B4-BE49-F238E27FC236}">
                <a16:creationId xmlns:a16="http://schemas.microsoft.com/office/drawing/2014/main" id="{E34D799C-62B1-5E46-861D-105BF870B98B}"/>
              </a:ext>
            </a:extLst>
          </p:cNvPr>
          <p:cNvPicPr>
            <a:picLocks noGrp="1" noChangeAspect="1"/>
          </p:cNvPicPr>
          <p:nvPr>
            <p:ph idx="1"/>
          </p:nvPr>
        </p:nvPicPr>
        <p:blipFill>
          <a:blip r:embed="rId2"/>
          <a:stretch>
            <a:fillRect/>
          </a:stretch>
        </p:blipFill>
        <p:spPr>
          <a:xfrm>
            <a:off x="1406753" y="2216656"/>
            <a:ext cx="9133657" cy="3688116"/>
          </a:xfrm>
        </p:spPr>
      </p:pic>
      <p:pic>
        <p:nvPicPr>
          <p:cNvPr id="4" name="Picture 3">
            <a:extLst>
              <a:ext uri="{FF2B5EF4-FFF2-40B4-BE49-F238E27FC236}">
                <a16:creationId xmlns:a16="http://schemas.microsoft.com/office/drawing/2014/main" id="{C00590E2-A9F6-7741-9793-4D9CCD44A61D}"/>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2990554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p:txBody>
          <a:bodyPr/>
          <a:lstStyle/>
          <a:p>
            <a:r>
              <a:rPr lang="en-US" b="1" dirty="0">
                <a:solidFill>
                  <a:srgbClr val="00B0F0"/>
                </a:solidFill>
              </a:rPr>
              <a:t>IMPACT OF PROPERTY TAXES AND UTILITIES</a:t>
            </a:r>
            <a:endParaRPr lang="en-US" dirty="0"/>
          </a:p>
        </p:txBody>
      </p:sp>
      <p:pic>
        <p:nvPicPr>
          <p:cNvPr id="8" name="Content Placeholder 7">
            <a:extLst>
              <a:ext uri="{FF2B5EF4-FFF2-40B4-BE49-F238E27FC236}">
                <a16:creationId xmlns:a16="http://schemas.microsoft.com/office/drawing/2014/main" id="{D482FDEC-C221-7147-9EE8-F2E2F03B3B0D}"/>
              </a:ext>
            </a:extLst>
          </p:cNvPr>
          <p:cNvPicPr>
            <a:picLocks noGrp="1" noChangeAspect="1"/>
          </p:cNvPicPr>
          <p:nvPr>
            <p:ph idx="1"/>
          </p:nvPr>
        </p:nvPicPr>
        <p:blipFill>
          <a:blip r:embed="rId2"/>
          <a:stretch>
            <a:fillRect/>
          </a:stretch>
        </p:blipFill>
        <p:spPr>
          <a:xfrm>
            <a:off x="5186242" y="1447730"/>
            <a:ext cx="6166091" cy="4080603"/>
          </a:xfrm>
        </p:spPr>
      </p:pic>
      <p:sp>
        <p:nvSpPr>
          <p:cNvPr id="6" name="Text Placeholder 5">
            <a:extLst>
              <a:ext uri="{FF2B5EF4-FFF2-40B4-BE49-F238E27FC236}">
                <a16:creationId xmlns:a16="http://schemas.microsoft.com/office/drawing/2014/main" id="{4F28D486-11D9-CD44-944A-1610E5CDCEAB}"/>
              </a:ext>
            </a:extLst>
          </p:cNvPr>
          <p:cNvSpPr>
            <a:spLocks noGrp="1"/>
          </p:cNvSpPr>
          <p:nvPr>
            <p:ph type="body" sz="half" idx="2"/>
          </p:nvPr>
        </p:nvSpPr>
        <p:spPr/>
        <p:txBody>
          <a:bodyPr>
            <a:normAutofit/>
          </a:bodyPr>
          <a:lstStyle/>
          <a:p>
            <a:endParaRPr lang="en-CA" dirty="0"/>
          </a:p>
          <a:p>
            <a:r>
              <a:rPr lang="en-CA" dirty="0"/>
              <a:t>A Town of Slave Lake home with an average assessed value of $320,000 will pay $2,633.73 for town property taxes and $151.23 water/wastewater/</a:t>
            </a:r>
            <a:r>
              <a:rPr lang="en-CA" dirty="0" err="1"/>
              <a:t>stormwater</a:t>
            </a:r>
            <a:r>
              <a:rPr lang="en-CA" dirty="0"/>
              <a:t>/garbage utilities. </a:t>
            </a:r>
          </a:p>
          <a:p>
            <a:r>
              <a:rPr lang="en-CA" dirty="0"/>
              <a:t>This represents a total increase to an average household of $29 per month compared to 2018.</a:t>
            </a:r>
          </a:p>
          <a:p>
            <a:endParaRPr lang="en-CA" dirty="0"/>
          </a:p>
          <a:p>
            <a:endParaRPr lang="en-CA" sz="1500" dirty="0"/>
          </a:p>
          <a:p>
            <a:endParaRPr lang="en-US" dirty="0"/>
          </a:p>
        </p:txBody>
      </p:sp>
      <p:pic>
        <p:nvPicPr>
          <p:cNvPr id="5" name="Picture 4">
            <a:extLst>
              <a:ext uri="{FF2B5EF4-FFF2-40B4-BE49-F238E27FC236}">
                <a16:creationId xmlns:a16="http://schemas.microsoft.com/office/drawing/2014/main" id="{7D8810EF-51E2-1749-BFA2-99725C31E56E}"/>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220138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7AABC-98FD-8843-8AF2-7321ED2C2017}"/>
              </a:ext>
            </a:extLst>
          </p:cNvPr>
          <p:cNvSpPr>
            <a:spLocks noGrp="1"/>
          </p:cNvSpPr>
          <p:nvPr>
            <p:ph type="title"/>
          </p:nvPr>
        </p:nvSpPr>
        <p:spPr/>
        <p:txBody>
          <a:bodyPr/>
          <a:lstStyle/>
          <a:p>
            <a:r>
              <a:rPr lang="en-US" b="1" dirty="0">
                <a:solidFill>
                  <a:srgbClr val="00B0F0"/>
                </a:solidFill>
              </a:rPr>
              <a:t>UTILITIES – </a:t>
            </a:r>
            <a:r>
              <a:rPr lang="en-US" dirty="0"/>
              <a:t>INCREASE BREAKDOWN</a:t>
            </a:r>
          </a:p>
        </p:txBody>
      </p:sp>
      <p:pic>
        <p:nvPicPr>
          <p:cNvPr id="7" name="Content Placeholder 6">
            <a:extLst>
              <a:ext uri="{FF2B5EF4-FFF2-40B4-BE49-F238E27FC236}">
                <a16:creationId xmlns:a16="http://schemas.microsoft.com/office/drawing/2014/main" id="{E34D799C-62B1-5E46-861D-105BF870B98B}"/>
              </a:ext>
            </a:extLst>
          </p:cNvPr>
          <p:cNvPicPr>
            <a:picLocks noGrp="1" noChangeAspect="1"/>
          </p:cNvPicPr>
          <p:nvPr>
            <p:ph idx="1"/>
          </p:nvPr>
        </p:nvPicPr>
        <p:blipFill>
          <a:blip r:embed="rId2"/>
          <a:stretch>
            <a:fillRect/>
          </a:stretch>
        </p:blipFill>
        <p:spPr>
          <a:xfrm>
            <a:off x="675492" y="2684724"/>
            <a:ext cx="10841016" cy="2340932"/>
          </a:xfrm>
        </p:spPr>
      </p:pic>
      <p:pic>
        <p:nvPicPr>
          <p:cNvPr id="4" name="Picture 3">
            <a:extLst>
              <a:ext uri="{FF2B5EF4-FFF2-40B4-BE49-F238E27FC236}">
                <a16:creationId xmlns:a16="http://schemas.microsoft.com/office/drawing/2014/main" id="{D332B779-A2D8-3748-83A1-9A837B15B657}"/>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141756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04A0-A032-2748-A4CA-76AEA6953B8F}"/>
              </a:ext>
            </a:extLst>
          </p:cNvPr>
          <p:cNvSpPr>
            <a:spLocks noGrp="1"/>
          </p:cNvSpPr>
          <p:nvPr>
            <p:ph type="title"/>
          </p:nvPr>
        </p:nvSpPr>
        <p:spPr/>
        <p:txBody>
          <a:bodyPr/>
          <a:lstStyle/>
          <a:p>
            <a:r>
              <a:rPr lang="en-US" b="1" dirty="0">
                <a:solidFill>
                  <a:srgbClr val="00B0F0"/>
                </a:solidFill>
              </a:rPr>
              <a:t>BUDGET BASICS - </a:t>
            </a:r>
            <a:r>
              <a:rPr lang="en-US" dirty="0"/>
              <a:t>CHANGES IN THE MARKET VALUE</a:t>
            </a:r>
          </a:p>
        </p:txBody>
      </p:sp>
      <p:sp>
        <p:nvSpPr>
          <p:cNvPr id="3" name="Content Placeholder 2">
            <a:extLst>
              <a:ext uri="{FF2B5EF4-FFF2-40B4-BE49-F238E27FC236}">
                <a16:creationId xmlns:a16="http://schemas.microsoft.com/office/drawing/2014/main" id="{652EFB1B-8961-5047-8AA0-1431B17EC84F}"/>
              </a:ext>
            </a:extLst>
          </p:cNvPr>
          <p:cNvSpPr>
            <a:spLocks noGrp="1"/>
          </p:cNvSpPr>
          <p:nvPr>
            <p:ph idx="1"/>
          </p:nvPr>
        </p:nvSpPr>
        <p:spPr/>
        <p:txBody>
          <a:bodyPr/>
          <a:lstStyle/>
          <a:p>
            <a:r>
              <a:rPr lang="en-CA" dirty="0"/>
              <a:t>It is important to note that increases or decreases in assessment do not result in more or less income for the Town. Assessments determine the portion each property owner pays of the total budget.  The Mill Rate determines how much you pay.  The mill rate is set annually by Town Council to ensure that they have adequate funding to meet the budget.</a:t>
            </a:r>
          </a:p>
          <a:p>
            <a:r>
              <a:rPr lang="en-CA" b="1" dirty="0"/>
              <a:t>THE CALCULATION IS AS FOLLOWS: </a:t>
            </a:r>
          </a:p>
        </p:txBody>
      </p:sp>
      <p:pic>
        <p:nvPicPr>
          <p:cNvPr id="5" name="Picture 4">
            <a:extLst>
              <a:ext uri="{FF2B5EF4-FFF2-40B4-BE49-F238E27FC236}">
                <a16:creationId xmlns:a16="http://schemas.microsoft.com/office/drawing/2014/main" id="{336D80ED-450B-2F43-B47A-78D8DB90E65A}"/>
              </a:ext>
            </a:extLst>
          </p:cNvPr>
          <p:cNvPicPr>
            <a:picLocks noChangeAspect="1"/>
          </p:cNvPicPr>
          <p:nvPr/>
        </p:nvPicPr>
        <p:blipFill>
          <a:blip r:embed="rId2"/>
          <a:stretch>
            <a:fillRect/>
          </a:stretch>
        </p:blipFill>
        <p:spPr>
          <a:xfrm>
            <a:off x="3145022" y="4810126"/>
            <a:ext cx="6057900" cy="901700"/>
          </a:xfrm>
          <a:prstGeom prst="rect">
            <a:avLst/>
          </a:prstGeom>
        </p:spPr>
      </p:pic>
      <p:pic>
        <p:nvPicPr>
          <p:cNvPr id="7" name="Picture 6">
            <a:extLst>
              <a:ext uri="{FF2B5EF4-FFF2-40B4-BE49-F238E27FC236}">
                <a16:creationId xmlns:a16="http://schemas.microsoft.com/office/drawing/2014/main" id="{A6459F4D-239A-3841-A2B0-411F110D196A}"/>
              </a:ext>
            </a:extLst>
          </p:cNvPr>
          <p:cNvPicPr>
            <a:picLocks noChangeAspect="1"/>
          </p:cNvPicPr>
          <p:nvPr/>
        </p:nvPicPr>
        <p:blipFill>
          <a:blip r:embed="rId3"/>
          <a:stretch>
            <a:fillRect/>
          </a:stretch>
        </p:blipFill>
        <p:spPr>
          <a:xfrm>
            <a:off x="2996573" y="5846763"/>
            <a:ext cx="6045200" cy="660400"/>
          </a:xfrm>
          <a:prstGeom prst="rect">
            <a:avLst/>
          </a:prstGeom>
        </p:spPr>
      </p:pic>
      <p:pic>
        <p:nvPicPr>
          <p:cNvPr id="8" name="Picture 7">
            <a:extLst>
              <a:ext uri="{FF2B5EF4-FFF2-40B4-BE49-F238E27FC236}">
                <a16:creationId xmlns:a16="http://schemas.microsoft.com/office/drawing/2014/main" id="{3A9BC81F-1007-3744-A021-C01A61DA127A}"/>
              </a:ext>
            </a:extLst>
          </p:cNvPr>
          <p:cNvPicPr>
            <a:picLocks noChangeAspect="1"/>
          </p:cNvPicPr>
          <p:nvPr/>
        </p:nvPicPr>
        <p:blipFill>
          <a:blip r:embed="rId4"/>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53680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0EA5-9375-3748-B5DB-4622C765021B}"/>
              </a:ext>
            </a:extLst>
          </p:cNvPr>
          <p:cNvSpPr>
            <a:spLocks noGrp="1"/>
          </p:cNvSpPr>
          <p:nvPr>
            <p:ph type="title"/>
          </p:nvPr>
        </p:nvSpPr>
        <p:spPr/>
        <p:txBody>
          <a:bodyPr/>
          <a:lstStyle/>
          <a:p>
            <a:r>
              <a:rPr lang="en-US" b="1" dirty="0">
                <a:solidFill>
                  <a:srgbClr val="00B0F0"/>
                </a:solidFill>
              </a:rPr>
              <a:t>BUDGET BASICS – </a:t>
            </a:r>
            <a:r>
              <a:rPr lang="en-US" dirty="0"/>
              <a:t>YOUR TAX BILL</a:t>
            </a:r>
          </a:p>
        </p:txBody>
      </p:sp>
      <p:sp>
        <p:nvSpPr>
          <p:cNvPr id="3" name="Content Placeholder 2">
            <a:extLst>
              <a:ext uri="{FF2B5EF4-FFF2-40B4-BE49-F238E27FC236}">
                <a16:creationId xmlns:a16="http://schemas.microsoft.com/office/drawing/2014/main" id="{24FA4397-3E89-F147-870D-0BA8C1F9431E}"/>
              </a:ext>
            </a:extLst>
          </p:cNvPr>
          <p:cNvSpPr>
            <a:spLocks noGrp="1"/>
          </p:cNvSpPr>
          <p:nvPr>
            <p:ph idx="1"/>
          </p:nvPr>
        </p:nvSpPr>
        <p:spPr/>
        <p:txBody>
          <a:bodyPr>
            <a:normAutofit fontScale="85000" lnSpcReduction="20000"/>
          </a:bodyPr>
          <a:lstStyle/>
          <a:p>
            <a:r>
              <a:rPr lang="en-CA" dirty="0"/>
              <a:t>Your tax bill may be either for non-residential or residential property.  In Slave Lake the commercial tax rate is higher than the residential rate by about one third. </a:t>
            </a:r>
          </a:p>
          <a:p>
            <a:r>
              <a:rPr lang="en-CA" dirty="0"/>
              <a:t>If your bill is for residential, you will notice that almost one third of the bill is for Schools and Seniors.  These rates are set by the Provincial Government.  The Town collects them, but forwards them on to the province.  We have no control of increases to these. </a:t>
            </a:r>
          </a:p>
          <a:p>
            <a:r>
              <a:rPr lang="en-CA" dirty="0"/>
              <a:t>In 2018 there was a special tax of $215 for road maintenance applied to each parcel of taxable land within the Town of Slave Lake. This special tax expired as of December 31, 2018. There will be no special tax or local improvement levy applied to any property in the Town of Slave Lake for the 2019 tax year. In 2019, a portion of your property taxes will go towards the road reserves.  </a:t>
            </a:r>
          </a:p>
          <a:p>
            <a:r>
              <a:rPr lang="en-CA" dirty="0"/>
              <a:t>This year Council has decided to transfer $400,000 to that reserve.  This is not a special tax but is already included in your property tax bill. </a:t>
            </a:r>
          </a:p>
          <a:p>
            <a:endParaRPr lang="en-US" dirty="0"/>
          </a:p>
        </p:txBody>
      </p:sp>
      <p:pic>
        <p:nvPicPr>
          <p:cNvPr id="4" name="Picture 3">
            <a:extLst>
              <a:ext uri="{FF2B5EF4-FFF2-40B4-BE49-F238E27FC236}">
                <a16:creationId xmlns:a16="http://schemas.microsoft.com/office/drawing/2014/main" id="{155443C3-A108-DD45-BC73-BD9C4C92B6F7}"/>
              </a:ext>
            </a:extLst>
          </p:cNvPr>
          <p:cNvPicPr>
            <a:picLocks noChangeAspect="1"/>
          </p:cNvPicPr>
          <p:nvPr/>
        </p:nvPicPr>
        <p:blipFill>
          <a:blip r:embed="rId2"/>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2310521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p:txBody>
          <a:bodyPr/>
          <a:lstStyle/>
          <a:p>
            <a:r>
              <a:rPr lang="en-US" b="1" dirty="0">
                <a:solidFill>
                  <a:srgbClr val="00B0F0"/>
                </a:solidFill>
              </a:rPr>
              <a:t>OPERATING BUDGET</a:t>
            </a:r>
            <a:endParaRPr lang="en-US" dirty="0"/>
          </a:p>
        </p:txBody>
      </p:sp>
      <p:pic>
        <p:nvPicPr>
          <p:cNvPr id="8" name="Content Placeholder 7">
            <a:extLst>
              <a:ext uri="{FF2B5EF4-FFF2-40B4-BE49-F238E27FC236}">
                <a16:creationId xmlns:a16="http://schemas.microsoft.com/office/drawing/2014/main" id="{D482FDEC-C221-7147-9EE8-F2E2F03B3B0D}"/>
              </a:ext>
            </a:extLst>
          </p:cNvPr>
          <p:cNvPicPr>
            <a:picLocks noGrp="1" noChangeAspect="1"/>
          </p:cNvPicPr>
          <p:nvPr>
            <p:ph idx="1"/>
          </p:nvPr>
        </p:nvPicPr>
        <p:blipFill>
          <a:blip r:embed="rId2"/>
          <a:stretch>
            <a:fillRect/>
          </a:stretch>
        </p:blipFill>
        <p:spPr>
          <a:xfrm>
            <a:off x="5183188" y="1381914"/>
            <a:ext cx="6172200" cy="4084646"/>
          </a:xfrm>
        </p:spPr>
      </p:pic>
      <p:sp>
        <p:nvSpPr>
          <p:cNvPr id="6" name="Text Placeholder 5">
            <a:extLst>
              <a:ext uri="{FF2B5EF4-FFF2-40B4-BE49-F238E27FC236}">
                <a16:creationId xmlns:a16="http://schemas.microsoft.com/office/drawing/2014/main" id="{4F28D486-11D9-CD44-944A-1610E5CDCEAB}"/>
              </a:ext>
            </a:extLst>
          </p:cNvPr>
          <p:cNvSpPr>
            <a:spLocks noGrp="1"/>
          </p:cNvSpPr>
          <p:nvPr>
            <p:ph type="body" sz="half" idx="2"/>
          </p:nvPr>
        </p:nvSpPr>
        <p:spPr/>
        <p:txBody>
          <a:bodyPr>
            <a:normAutofit/>
          </a:bodyPr>
          <a:lstStyle/>
          <a:p>
            <a:r>
              <a:rPr lang="en-CA" dirty="0"/>
              <a:t>When crafting the 2019 Operating Budget, Administration and Council kept in mind the Vision of Slave Lake. </a:t>
            </a:r>
          </a:p>
          <a:p>
            <a:r>
              <a:rPr lang="en-CA" b="1" dirty="0"/>
              <a:t>“Slave Lake is committed to building opportunities by growing business, industry and population, while promoting ourselves and our exceptional quality of life.”</a:t>
            </a:r>
            <a:endParaRPr lang="en-CA" dirty="0"/>
          </a:p>
          <a:p>
            <a:r>
              <a:rPr lang="en-CA" dirty="0"/>
              <a:t>The proposed 2019 Budget reflects the cost of maintaining Slave Lake’s core services, programs and infrastructure that citizens rely on every day, as well as new initiatives and improvements to current programs that will advance Council’s strategic vision.</a:t>
            </a:r>
          </a:p>
          <a:p>
            <a:endParaRPr lang="en-US" dirty="0"/>
          </a:p>
        </p:txBody>
      </p:sp>
      <p:pic>
        <p:nvPicPr>
          <p:cNvPr id="9" name="Picture 8">
            <a:extLst>
              <a:ext uri="{FF2B5EF4-FFF2-40B4-BE49-F238E27FC236}">
                <a16:creationId xmlns:a16="http://schemas.microsoft.com/office/drawing/2014/main" id="{875B1E5F-F3A3-8541-8212-AD83FFFBA55E}"/>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191016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7AABC-98FD-8843-8AF2-7321ED2C2017}"/>
              </a:ext>
            </a:extLst>
          </p:cNvPr>
          <p:cNvSpPr>
            <a:spLocks noGrp="1"/>
          </p:cNvSpPr>
          <p:nvPr>
            <p:ph type="title"/>
          </p:nvPr>
        </p:nvSpPr>
        <p:spPr/>
        <p:txBody>
          <a:bodyPr/>
          <a:lstStyle/>
          <a:p>
            <a:r>
              <a:rPr lang="en-US" b="1" dirty="0">
                <a:solidFill>
                  <a:srgbClr val="00B0F0"/>
                </a:solidFill>
              </a:rPr>
              <a:t>OPERATING BUDGET– </a:t>
            </a:r>
            <a:r>
              <a:rPr lang="en-US" dirty="0"/>
              <a:t>SOURCES OF REVENUE</a:t>
            </a:r>
          </a:p>
        </p:txBody>
      </p:sp>
      <p:pic>
        <p:nvPicPr>
          <p:cNvPr id="8" name="Content Placeholder 7">
            <a:extLst>
              <a:ext uri="{FF2B5EF4-FFF2-40B4-BE49-F238E27FC236}">
                <a16:creationId xmlns:a16="http://schemas.microsoft.com/office/drawing/2014/main" id="{FABD02B7-50E8-0F4F-B2A3-A045C8FCBE9D}"/>
              </a:ext>
            </a:extLst>
          </p:cNvPr>
          <p:cNvPicPr>
            <a:picLocks noGrp="1" noChangeAspect="1"/>
          </p:cNvPicPr>
          <p:nvPr>
            <p:ph idx="1"/>
          </p:nvPr>
        </p:nvPicPr>
        <p:blipFill>
          <a:blip r:embed="rId2"/>
          <a:stretch>
            <a:fillRect/>
          </a:stretch>
        </p:blipFill>
        <p:spPr>
          <a:xfrm>
            <a:off x="1197933" y="1629840"/>
            <a:ext cx="6195237" cy="4703792"/>
          </a:xfrm>
        </p:spPr>
      </p:pic>
      <p:sp>
        <p:nvSpPr>
          <p:cNvPr id="11" name="TextBox 10">
            <a:extLst>
              <a:ext uri="{FF2B5EF4-FFF2-40B4-BE49-F238E27FC236}">
                <a16:creationId xmlns:a16="http://schemas.microsoft.com/office/drawing/2014/main" id="{7C8B3AEE-F949-3F41-9FA7-CEBD22B0DAE1}"/>
              </a:ext>
            </a:extLst>
          </p:cNvPr>
          <p:cNvSpPr txBox="1"/>
          <p:nvPr/>
        </p:nvSpPr>
        <p:spPr>
          <a:xfrm>
            <a:off x="7752903" y="5933522"/>
            <a:ext cx="3785191" cy="400110"/>
          </a:xfrm>
          <a:prstGeom prst="rect">
            <a:avLst/>
          </a:prstGeom>
          <a:noFill/>
        </p:spPr>
        <p:txBody>
          <a:bodyPr wrap="square" rtlCol="0">
            <a:spAutoFit/>
          </a:bodyPr>
          <a:lstStyle/>
          <a:p>
            <a:r>
              <a:rPr lang="en-CA" sz="1000" b="1" dirty="0"/>
              <a:t>1) Note that numbers are rounded to the nearest $1,000 and do not include Provincial requisitions </a:t>
            </a:r>
            <a:endParaRPr lang="en-CA" sz="1000" dirty="0"/>
          </a:p>
        </p:txBody>
      </p:sp>
      <p:pic>
        <p:nvPicPr>
          <p:cNvPr id="12" name="Picture 11">
            <a:extLst>
              <a:ext uri="{FF2B5EF4-FFF2-40B4-BE49-F238E27FC236}">
                <a16:creationId xmlns:a16="http://schemas.microsoft.com/office/drawing/2014/main" id="{9ADF753E-763F-974B-AF8F-01A7295028BA}"/>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1156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7AABC-98FD-8843-8AF2-7321ED2C2017}"/>
              </a:ext>
            </a:extLst>
          </p:cNvPr>
          <p:cNvSpPr>
            <a:spLocks noGrp="1"/>
          </p:cNvSpPr>
          <p:nvPr>
            <p:ph type="title"/>
          </p:nvPr>
        </p:nvSpPr>
        <p:spPr/>
        <p:txBody>
          <a:bodyPr/>
          <a:lstStyle/>
          <a:p>
            <a:r>
              <a:rPr lang="en-US" b="1" dirty="0">
                <a:solidFill>
                  <a:srgbClr val="00B0F0"/>
                </a:solidFill>
              </a:rPr>
              <a:t>OPERATING BUDGET– </a:t>
            </a:r>
            <a:r>
              <a:rPr lang="en-US" dirty="0"/>
              <a:t>WHERE DOES THE FUNDING GO? </a:t>
            </a:r>
          </a:p>
        </p:txBody>
      </p:sp>
      <p:pic>
        <p:nvPicPr>
          <p:cNvPr id="8" name="Content Placeholder 7">
            <a:extLst>
              <a:ext uri="{FF2B5EF4-FFF2-40B4-BE49-F238E27FC236}">
                <a16:creationId xmlns:a16="http://schemas.microsoft.com/office/drawing/2014/main" id="{FABD02B7-50E8-0F4F-B2A3-A045C8FCBE9D}"/>
              </a:ext>
            </a:extLst>
          </p:cNvPr>
          <p:cNvPicPr>
            <a:picLocks noGrp="1" noChangeAspect="1"/>
          </p:cNvPicPr>
          <p:nvPr>
            <p:ph idx="1"/>
          </p:nvPr>
        </p:nvPicPr>
        <p:blipFill>
          <a:blip r:embed="rId2"/>
          <a:stretch>
            <a:fillRect/>
          </a:stretch>
        </p:blipFill>
        <p:spPr>
          <a:xfrm>
            <a:off x="956929" y="1615663"/>
            <a:ext cx="6195237" cy="4703791"/>
          </a:xfrm>
        </p:spPr>
      </p:pic>
      <p:sp>
        <p:nvSpPr>
          <p:cNvPr id="6" name="TextBox 5">
            <a:extLst>
              <a:ext uri="{FF2B5EF4-FFF2-40B4-BE49-F238E27FC236}">
                <a16:creationId xmlns:a16="http://schemas.microsoft.com/office/drawing/2014/main" id="{1565A3A9-CF02-6743-86FA-3C036A55397F}"/>
              </a:ext>
            </a:extLst>
          </p:cNvPr>
          <p:cNvSpPr txBox="1"/>
          <p:nvPr/>
        </p:nvSpPr>
        <p:spPr>
          <a:xfrm>
            <a:off x="7752903" y="5457680"/>
            <a:ext cx="3785191" cy="861774"/>
          </a:xfrm>
          <a:prstGeom prst="rect">
            <a:avLst/>
          </a:prstGeom>
          <a:noFill/>
        </p:spPr>
        <p:txBody>
          <a:bodyPr wrap="square" rtlCol="0">
            <a:spAutoFit/>
          </a:bodyPr>
          <a:lstStyle/>
          <a:p>
            <a:r>
              <a:rPr lang="en-CA" sz="1000" b="1" dirty="0"/>
              <a:t>1)  ** Fire Department net cost to the Town of Slave Lake is $600,000</a:t>
            </a:r>
            <a:endParaRPr lang="en-CA" sz="1000" dirty="0"/>
          </a:p>
          <a:p>
            <a:r>
              <a:rPr lang="en-CA" sz="1000" b="1" dirty="0"/>
              <a:t>2) Note that numbers are rounded to the nearest $1,000 and do not include amortization</a:t>
            </a:r>
            <a:endParaRPr lang="en-CA" sz="1000" dirty="0"/>
          </a:p>
          <a:p>
            <a:r>
              <a:rPr lang="en-CA" sz="1000" b="1" dirty="0"/>
              <a:t>3) Not shown on graph Principal Payments - $2,302,000</a:t>
            </a:r>
            <a:endParaRPr lang="en-CA" sz="1000" dirty="0"/>
          </a:p>
        </p:txBody>
      </p:sp>
      <p:pic>
        <p:nvPicPr>
          <p:cNvPr id="7" name="Picture 6">
            <a:extLst>
              <a:ext uri="{FF2B5EF4-FFF2-40B4-BE49-F238E27FC236}">
                <a16:creationId xmlns:a16="http://schemas.microsoft.com/office/drawing/2014/main" id="{A21C0D2F-6E3A-9949-A73C-654A7BF13479}"/>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115680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7AABC-98FD-8843-8AF2-7321ED2C2017}"/>
              </a:ext>
            </a:extLst>
          </p:cNvPr>
          <p:cNvSpPr>
            <a:spLocks noGrp="1"/>
          </p:cNvSpPr>
          <p:nvPr>
            <p:ph type="title"/>
          </p:nvPr>
        </p:nvSpPr>
        <p:spPr/>
        <p:txBody>
          <a:bodyPr/>
          <a:lstStyle/>
          <a:p>
            <a:r>
              <a:rPr lang="en-US" b="1" dirty="0">
                <a:solidFill>
                  <a:srgbClr val="00B0F0"/>
                </a:solidFill>
              </a:rPr>
              <a:t>OPERATING BUDGET– </a:t>
            </a:r>
            <a:r>
              <a:rPr lang="en-US" dirty="0"/>
              <a:t>WHAT DOES $1.00 OF TAXES BUY? </a:t>
            </a:r>
          </a:p>
        </p:txBody>
      </p:sp>
      <p:pic>
        <p:nvPicPr>
          <p:cNvPr id="8" name="Content Placeholder 7">
            <a:extLst>
              <a:ext uri="{FF2B5EF4-FFF2-40B4-BE49-F238E27FC236}">
                <a16:creationId xmlns:a16="http://schemas.microsoft.com/office/drawing/2014/main" id="{FABD02B7-50E8-0F4F-B2A3-A045C8FCBE9D}"/>
              </a:ext>
            </a:extLst>
          </p:cNvPr>
          <p:cNvPicPr>
            <a:picLocks noGrp="1" noChangeAspect="1"/>
          </p:cNvPicPr>
          <p:nvPr>
            <p:ph idx="1"/>
          </p:nvPr>
        </p:nvPicPr>
        <p:blipFill>
          <a:blip r:embed="rId2"/>
          <a:stretch>
            <a:fillRect/>
          </a:stretch>
        </p:blipFill>
        <p:spPr>
          <a:xfrm>
            <a:off x="838200" y="1615663"/>
            <a:ext cx="4703791" cy="4703791"/>
          </a:xfrm>
        </p:spPr>
      </p:pic>
      <p:pic>
        <p:nvPicPr>
          <p:cNvPr id="3" name="Picture 2">
            <a:extLst>
              <a:ext uri="{FF2B5EF4-FFF2-40B4-BE49-F238E27FC236}">
                <a16:creationId xmlns:a16="http://schemas.microsoft.com/office/drawing/2014/main" id="{7325BB71-B4F3-3D44-BDB5-28313C552608}"/>
              </a:ext>
            </a:extLst>
          </p:cNvPr>
          <p:cNvPicPr>
            <a:picLocks noChangeAspect="1"/>
          </p:cNvPicPr>
          <p:nvPr/>
        </p:nvPicPr>
        <p:blipFill>
          <a:blip r:embed="rId3"/>
          <a:stretch>
            <a:fillRect/>
          </a:stretch>
        </p:blipFill>
        <p:spPr>
          <a:xfrm>
            <a:off x="5737890" y="2442977"/>
            <a:ext cx="6095302" cy="3071775"/>
          </a:xfrm>
          <a:prstGeom prst="rect">
            <a:avLst/>
          </a:prstGeom>
        </p:spPr>
      </p:pic>
      <p:pic>
        <p:nvPicPr>
          <p:cNvPr id="7" name="Picture 6">
            <a:extLst>
              <a:ext uri="{FF2B5EF4-FFF2-40B4-BE49-F238E27FC236}">
                <a16:creationId xmlns:a16="http://schemas.microsoft.com/office/drawing/2014/main" id="{36DC3643-EA74-9A45-8CC0-5A96D8480CAA}"/>
              </a:ext>
            </a:extLst>
          </p:cNvPr>
          <p:cNvPicPr>
            <a:picLocks noChangeAspect="1"/>
          </p:cNvPicPr>
          <p:nvPr/>
        </p:nvPicPr>
        <p:blipFill>
          <a:blip r:embed="rId4"/>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11530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15CD0-5E97-A34F-B9A9-8D86BEAF373C}"/>
              </a:ext>
            </a:extLst>
          </p:cNvPr>
          <p:cNvSpPr>
            <a:spLocks noGrp="1"/>
          </p:cNvSpPr>
          <p:nvPr>
            <p:ph type="title"/>
          </p:nvPr>
        </p:nvSpPr>
        <p:spPr/>
        <p:txBody>
          <a:bodyPr/>
          <a:lstStyle/>
          <a:p>
            <a:r>
              <a:rPr lang="en-US" b="1" dirty="0">
                <a:solidFill>
                  <a:srgbClr val="00B0F0"/>
                </a:solidFill>
              </a:rPr>
              <a:t>CAPITAL BUDGET</a:t>
            </a:r>
            <a:endParaRPr lang="en-US" dirty="0"/>
          </a:p>
        </p:txBody>
      </p:sp>
      <p:pic>
        <p:nvPicPr>
          <p:cNvPr id="8" name="Content Placeholder 7">
            <a:extLst>
              <a:ext uri="{FF2B5EF4-FFF2-40B4-BE49-F238E27FC236}">
                <a16:creationId xmlns:a16="http://schemas.microsoft.com/office/drawing/2014/main" id="{D482FDEC-C221-7147-9EE8-F2E2F03B3B0D}"/>
              </a:ext>
            </a:extLst>
          </p:cNvPr>
          <p:cNvPicPr>
            <a:picLocks noGrp="1" noChangeAspect="1"/>
          </p:cNvPicPr>
          <p:nvPr>
            <p:ph idx="1"/>
          </p:nvPr>
        </p:nvPicPr>
        <p:blipFill>
          <a:blip r:embed="rId2"/>
          <a:stretch>
            <a:fillRect/>
          </a:stretch>
        </p:blipFill>
        <p:spPr>
          <a:xfrm>
            <a:off x="5186241" y="1381914"/>
            <a:ext cx="6166093" cy="4084646"/>
          </a:xfrm>
        </p:spPr>
      </p:pic>
      <p:sp>
        <p:nvSpPr>
          <p:cNvPr id="6" name="Text Placeholder 5">
            <a:extLst>
              <a:ext uri="{FF2B5EF4-FFF2-40B4-BE49-F238E27FC236}">
                <a16:creationId xmlns:a16="http://schemas.microsoft.com/office/drawing/2014/main" id="{4F28D486-11D9-CD44-944A-1610E5CDCEAB}"/>
              </a:ext>
            </a:extLst>
          </p:cNvPr>
          <p:cNvSpPr>
            <a:spLocks noGrp="1"/>
          </p:cNvSpPr>
          <p:nvPr>
            <p:ph type="body" sz="half" idx="2"/>
          </p:nvPr>
        </p:nvSpPr>
        <p:spPr/>
        <p:txBody>
          <a:bodyPr>
            <a:normAutofit lnSpcReduction="10000"/>
          </a:bodyPr>
          <a:lstStyle/>
          <a:p>
            <a:r>
              <a:rPr lang="en-CA" dirty="0"/>
              <a:t>Town Council and Administration look carefully at the Capital requirements and pick the most critical ones each year.  </a:t>
            </a:r>
          </a:p>
          <a:p>
            <a:r>
              <a:rPr lang="en-CA" dirty="0"/>
              <a:t>Selection depends on how critical they are and also if alternative funding is available.  2019 is largely a year of completion for two major projects (Raw Water Line and Sewage Treatment) and upgrading aging infrastructure.  </a:t>
            </a:r>
          </a:p>
          <a:p>
            <a:r>
              <a:rPr lang="en-CA" dirty="0"/>
              <a:t>It is a top priority to provide residents with reliable and excellent water and sewer.  We have done road rebuild work every year since 2011 and have taken a year off to restore our road building reserves.</a:t>
            </a:r>
          </a:p>
          <a:p>
            <a:br>
              <a:rPr lang="en-CA" dirty="0"/>
            </a:br>
            <a:endParaRPr lang="en-CA" dirty="0"/>
          </a:p>
          <a:p>
            <a:endParaRPr lang="en-US" dirty="0"/>
          </a:p>
        </p:txBody>
      </p:sp>
      <p:pic>
        <p:nvPicPr>
          <p:cNvPr id="5" name="Picture 4">
            <a:extLst>
              <a:ext uri="{FF2B5EF4-FFF2-40B4-BE49-F238E27FC236}">
                <a16:creationId xmlns:a16="http://schemas.microsoft.com/office/drawing/2014/main" id="{641AB858-CACE-8E41-BEFF-7CB5DC95B345}"/>
              </a:ext>
            </a:extLst>
          </p:cNvPr>
          <p:cNvPicPr>
            <a:picLocks noChangeAspect="1"/>
          </p:cNvPicPr>
          <p:nvPr/>
        </p:nvPicPr>
        <p:blipFill>
          <a:blip r:embed="rId3"/>
          <a:stretch>
            <a:fillRect/>
          </a:stretch>
        </p:blipFill>
        <p:spPr>
          <a:xfrm>
            <a:off x="433276" y="6176963"/>
            <a:ext cx="1600200" cy="457200"/>
          </a:xfrm>
          <a:prstGeom prst="rect">
            <a:avLst/>
          </a:prstGeom>
        </p:spPr>
      </p:pic>
    </p:spTree>
    <p:extLst>
      <p:ext uri="{BB962C8B-B14F-4D97-AF65-F5344CB8AC3E}">
        <p14:creationId xmlns:p14="http://schemas.microsoft.com/office/powerpoint/2010/main" val="927505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547</Words>
  <Application>Microsoft Macintosh PowerPoint</Application>
  <PresentationFormat>Widescreen</PresentationFormat>
  <Paragraphs>88</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BUDGET BASICS -</vt:lpstr>
      <vt:lpstr>BUDGET BASICS - CHANGES IN THE MARKET VALUE</vt:lpstr>
      <vt:lpstr>BUDGET BASICS – YOUR TAX BILL</vt:lpstr>
      <vt:lpstr>OPERATING BUDGET</vt:lpstr>
      <vt:lpstr>OPERATING BUDGET– SOURCES OF REVENUE</vt:lpstr>
      <vt:lpstr>OPERATING BUDGET– WHERE DOES THE FUNDING GO? </vt:lpstr>
      <vt:lpstr>OPERATING BUDGET– WHAT DOES $1.00 OF TAXES BUY? </vt:lpstr>
      <vt:lpstr>CAPITAL BUDGET</vt:lpstr>
      <vt:lpstr>CAPITAL BUDGET– FUNDING COMES FROM</vt:lpstr>
      <vt:lpstr>CAPITAL BUDGET- MAJOR CAPITAL PROJECTS</vt:lpstr>
      <vt:lpstr>CAPITAL BUDGET- MAJOR CAPITAL PROJECTS</vt:lpstr>
      <vt:lpstr>CAPITAL BUDGET- MAJOR CAPITAL PROJECTS</vt:lpstr>
      <vt:lpstr>CAPITAL BUDGET- MAJOR CAPITAL PROJECTS</vt:lpstr>
      <vt:lpstr>CAPITAL BUDGET- MAJOR CAPITAL PROJECTS</vt:lpstr>
      <vt:lpstr>CAPITAL BUDGET- MAJOR CAPITAL PROJECTS</vt:lpstr>
      <vt:lpstr>PROPOSED BUDGET CHANGES</vt:lpstr>
      <vt:lpstr>PROPOSED BUDGET CHANGES – ASSESSED VALUE IMPACT</vt:lpstr>
      <vt:lpstr>UTILITIES</vt:lpstr>
      <vt:lpstr>UTILITIES – INCREASE BREAKDOWN</vt:lpstr>
      <vt:lpstr>IMPACT OF PROPERTY TAXES AND UTILITIES</vt:lpstr>
      <vt:lpstr>UTILITIES – INCREASE BREAKDOWN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Communications Coordinator</dc:creator>
  <cp:lastModifiedBy>Communications Coordinator</cp:lastModifiedBy>
  <cp:revision>6</cp:revision>
  <cp:lastPrinted>2019-02-19T21:18:30Z</cp:lastPrinted>
  <dcterms:created xsi:type="dcterms:W3CDTF">2019-02-19T20:31:53Z</dcterms:created>
  <dcterms:modified xsi:type="dcterms:W3CDTF">2019-02-19T21:36:04Z</dcterms:modified>
</cp:coreProperties>
</file>